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</p:sldMasterIdLst>
  <p:notesMasterIdLst>
    <p:notesMasterId r:id="rId32"/>
  </p:notesMasterIdLst>
  <p:sldIdLst>
    <p:sldId id="256" r:id="rId2"/>
    <p:sldId id="257" r:id="rId3"/>
    <p:sldId id="258" r:id="rId4"/>
    <p:sldId id="260" r:id="rId5"/>
    <p:sldId id="261" r:id="rId6"/>
    <p:sldId id="267" r:id="rId7"/>
    <p:sldId id="279" r:id="rId8"/>
    <p:sldId id="280" r:id="rId9"/>
    <p:sldId id="268" r:id="rId10"/>
    <p:sldId id="273" r:id="rId11"/>
    <p:sldId id="271" r:id="rId12"/>
    <p:sldId id="272" r:id="rId13"/>
    <p:sldId id="262" r:id="rId14"/>
    <p:sldId id="263" r:id="rId15"/>
    <p:sldId id="265" r:id="rId16"/>
    <p:sldId id="264" r:id="rId17"/>
    <p:sldId id="274" r:id="rId18"/>
    <p:sldId id="275" r:id="rId19"/>
    <p:sldId id="276" r:id="rId20"/>
    <p:sldId id="278" r:id="rId21"/>
    <p:sldId id="277" r:id="rId22"/>
    <p:sldId id="282" r:id="rId23"/>
    <p:sldId id="281" r:id="rId24"/>
    <p:sldId id="286" r:id="rId25"/>
    <p:sldId id="283" r:id="rId26"/>
    <p:sldId id="284" r:id="rId27"/>
    <p:sldId id="285" r:id="rId28"/>
    <p:sldId id="287" r:id="rId29"/>
    <p:sldId id="270" r:id="rId30"/>
    <p:sldId id="269" r:id="rId3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3" autoAdjust="0"/>
    <p:restoredTop sz="94713" autoAdjust="0"/>
  </p:normalViewPr>
  <p:slideViewPr>
    <p:cSldViewPr>
      <p:cViewPr varScale="1">
        <p:scale>
          <a:sx n="69" d="100"/>
          <a:sy n="69" d="100"/>
        </p:scale>
        <p:origin x="-23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5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BDDE856E-BD16-40AE-8A0C-194FB26BCE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678403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3222625" y="304800"/>
            <a:ext cx="11909425" cy="4724400"/>
            <a:chOff x="-2030" y="192"/>
            <a:chExt cx="7502" cy="2976"/>
          </a:xfrm>
        </p:grpSpPr>
        <p:sp>
          <p:nvSpPr>
            <p:cNvPr id="5" name="Line 3"/>
            <p:cNvSpPr>
              <a:spLocks noChangeShapeType="1"/>
            </p:cNvSpPr>
            <p:nvPr/>
          </p:nvSpPr>
          <p:spPr bwMode="auto">
            <a:xfrm>
              <a:off x="912" y="1584"/>
              <a:ext cx="456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" name="AutoShape 4"/>
            <p:cNvSpPr>
              <a:spLocks noChangeArrowheads="1"/>
            </p:cNvSpPr>
            <p:nvPr/>
          </p:nvSpPr>
          <p:spPr bwMode="auto">
            <a:xfrm>
              <a:off x="-1584" y="864"/>
              <a:ext cx="2304" cy="2304"/>
            </a:xfrm>
            <a:custGeom>
              <a:avLst/>
              <a:gdLst>
                <a:gd name="T0" fmla="*/ 2 w 64000"/>
                <a:gd name="T1" fmla="*/ -1 h 64000"/>
                <a:gd name="T2" fmla="*/ 3 w 64000"/>
                <a:gd name="T3" fmla="*/ 0 h 64000"/>
                <a:gd name="T4" fmla="*/ 2 w 64000"/>
                <a:gd name="T5" fmla="*/ 1 h 64000"/>
                <a:gd name="T6" fmla="*/ 2 w 64000"/>
                <a:gd name="T7" fmla="*/ 1 h 64000"/>
                <a:gd name="T8" fmla="*/ 2 w 64000"/>
                <a:gd name="T9" fmla="*/ 1 h 64000"/>
                <a:gd name="T10" fmla="*/ 2 w 64000"/>
                <a:gd name="T11" fmla="*/ 1 h 64000"/>
                <a:gd name="T12" fmla="*/ 2 w 64000"/>
                <a:gd name="T13" fmla="*/ -1 h 64000"/>
                <a:gd name="T14" fmla="*/ 2 w 64000"/>
                <a:gd name="T15" fmla="*/ -1 h 64000"/>
                <a:gd name="T16" fmla="*/ 2 w 64000"/>
                <a:gd name="T17" fmla="*/ -1 h 6400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44083 w 64000"/>
                <a:gd name="T28" fmla="*/ -29639 h 64000"/>
                <a:gd name="T29" fmla="*/ 44083 w 64000"/>
                <a:gd name="T30" fmla="*/ 29639 h 6400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4000" h="64000">
                  <a:moveTo>
                    <a:pt x="44083" y="2368"/>
                  </a:moveTo>
                  <a:cubicBezTo>
                    <a:pt x="56127" y="7280"/>
                    <a:pt x="64000" y="18993"/>
                    <a:pt x="64000" y="32000"/>
                  </a:cubicBezTo>
                  <a:cubicBezTo>
                    <a:pt x="64000" y="45006"/>
                    <a:pt x="56127" y="56719"/>
                    <a:pt x="44083" y="61631"/>
                  </a:cubicBezTo>
                  <a:cubicBezTo>
                    <a:pt x="44082" y="61631"/>
                    <a:pt x="44082" y="61631"/>
                    <a:pt x="44082" y="61631"/>
                  </a:cubicBezTo>
                  <a:lnTo>
                    <a:pt x="44083" y="61632"/>
                  </a:lnTo>
                  <a:lnTo>
                    <a:pt x="44083" y="2368"/>
                  </a:lnTo>
                  <a:lnTo>
                    <a:pt x="44082" y="2368"/>
                  </a:lnTo>
                  <a:cubicBezTo>
                    <a:pt x="44082" y="2368"/>
                    <a:pt x="44082" y="2368"/>
                    <a:pt x="44083" y="236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AutoShape 5"/>
            <p:cNvSpPr>
              <a:spLocks noChangeArrowheads="1"/>
            </p:cNvSpPr>
            <p:nvPr/>
          </p:nvSpPr>
          <p:spPr bwMode="auto">
            <a:xfrm>
              <a:off x="-2030" y="192"/>
              <a:ext cx="2544" cy="2544"/>
            </a:xfrm>
            <a:custGeom>
              <a:avLst/>
              <a:gdLst>
                <a:gd name="T0" fmla="*/ 3 w 64000"/>
                <a:gd name="T1" fmla="*/ -2 h 64000"/>
                <a:gd name="T2" fmla="*/ 4 w 64000"/>
                <a:gd name="T3" fmla="*/ 0 h 64000"/>
                <a:gd name="T4" fmla="*/ 3 w 64000"/>
                <a:gd name="T5" fmla="*/ 2 h 64000"/>
                <a:gd name="T6" fmla="*/ 3 w 64000"/>
                <a:gd name="T7" fmla="*/ 2 h 64000"/>
                <a:gd name="T8" fmla="*/ 3 w 64000"/>
                <a:gd name="T9" fmla="*/ 2 h 64000"/>
                <a:gd name="T10" fmla="*/ 3 w 64000"/>
                <a:gd name="T11" fmla="*/ 2 h 64000"/>
                <a:gd name="T12" fmla="*/ 3 w 64000"/>
                <a:gd name="T13" fmla="*/ -2 h 64000"/>
                <a:gd name="T14" fmla="*/ 3 w 64000"/>
                <a:gd name="T15" fmla="*/ -2 h 64000"/>
                <a:gd name="T16" fmla="*/ 3 w 64000"/>
                <a:gd name="T17" fmla="*/ -2 h 6400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50994 w 64000"/>
                <a:gd name="T28" fmla="*/ -25761 h 64000"/>
                <a:gd name="T29" fmla="*/ 50994 w 64000"/>
                <a:gd name="T30" fmla="*/ 25761 h 6400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4000" h="64000">
                  <a:moveTo>
                    <a:pt x="50994" y="6246"/>
                  </a:moveTo>
                  <a:cubicBezTo>
                    <a:pt x="59172" y="12279"/>
                    <a:pt x="64000" y="21837"/>
                    <a:pt x="64000" y="32000"/>
                  </a:cubicBezTo>
                  <a:cubicBezTo>
                    <a:pt x="64000" y="42162"/>
                    <a:pt x="59172" y="51720"/>
                    <a:pt x="50994" y="57753"/>
                  </a:cubicBezTo>
                  <a:cubicBezTo>
                    <a:pt x="50993" y="57753"/>
                    <a:pt x="50993" y="57753"/>
                    <a:pt x="50993" y="57753"/>
                  </a:cubicBezTo>
                  <a:lnTo>
                    <a:pt x="50994" y="57754"/>
                  </a:lnTo>
                  <a:lnTo>
                    <a:pt x="50994" y="6246"/>
                  </a:lnTo>
                  <a:lnTo>
                    <a:pt x="50993" y="6246"/>
                  </a:lnTo>
                  <a:cubicBezTo>
                    <a:pt x="50993" y="6246"/>
                    <a:pt x="50993" y="6246"/>
                    <a:pt x="50994" y="6246"/>
                  </a:cubicBez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126" name="Rectangle 6"/>
          <p:cNvSpPr>
            <a:spLocks noGrp="1" noChangeArrowheads="1"/>
          </p:cNvSpPr>
          <p:nvPr>
            <p:ph type="ctrTitle"/>
          </p:nvPr>
        </p:nvSpPr>
        <p:spPr>
          <a:xfrm>
            <a:off x="1443038" y="985838"/>
            <a:ext cx="7239000" cy="1444625"/>
          </a:xfrm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443038" y="3427413"/>
            <a:ext cx="72390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8" name="Rectangle 8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Stanford University October 2011</a:t>
            </a:r>
          </a:p>
        </p:txBody>
      </p:sp>
      <p:sp>
        <p:nvSpPr>
          <p:cNvPr id="10" name="Rectangle 1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DE9B0F-9035-4FEE-A30C-4A88186D51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32245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Stanford University October 2011</a:t>
            </a: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735C68-AFB1-47A1-91FD-508B0816B3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07699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6413" y="301625"/>
            <a:ext cx="1827212" cy="56403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0013" y="301625"/>
            <a:ext cx="5334000" cy="56403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Stanford University October 2011</a:t>
            </a: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202AEA-9501-49CA-80AE-DDA83F7C79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9368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Stanford University October 2011</a:t>
            </a: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9F2BEF-EE76-4895-8DA8-6ED9F41471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71645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Stanford University October 2011</a:t>
            </a: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37B0F7-926B-4F71-9875-408FDF40A5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74037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0013" y="1827213"/>
            <a:ext cx="3579812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2225" y="1827213"/>
            <a:ext cx="35814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Stanford University October 2011</a:t>
            </a: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3FF061-ABB9-4448-914D-8D86025CDE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69524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Stanford University October 2011</a:t>
            </a:r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108FAB-4C8A-4B77-A0DF-855F06F132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78407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Stanford University October 2011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CB1A92-64EC-420A-B2FC-9C7BF72EFC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01734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Stanford University October 2011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F80560-DCEB-474A-A47F-36E3A54B37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14781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Stanford University October 2011</a:t>
            </a: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60564B-E902-4AB5-ABB3-05F945E4A7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5651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Stanford University October 2011</a:t>
            </a: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B54A6B-C8CD-4AB6-8758-0EC9912584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222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-3238500" y="0"/>
            <a:ext cx="11925300" cy="3810000"/>
            <a:chOff x="-2040" y="0"/>
            <a:chExt cx="7512" cy="2400"/>
          </a:xfrm>
        </p:grpSpPr>
        <p:sp>
          <p:nvSpPr>
            <p:cNvPr id="1032" name="AutoShape 3"/>
            <p:cNvSpPr>
              <a:spLocks noChangeArrowheads="1"/>
            </p:cNvSpPr>
            <p:nvPr/>
          </p:nvSpPr>
          <p:spPr bwMode="auto">
            <a:xfrm>
              <a:off x="-2040" y="432"/>
              <a:ext cx="2592" cy="1968"/>
            </a:xfrm>
            <a:custGeom>
              <a:avLst/>
              <a:gdLst>
                <a:gd name="T0" fmla="*/ 3 w 64000"/>
                <a:gd name="T1" fmla="*/ -1 h 64000"/>
                <a:gd name="T2" fmla="*/ 4 w 64000"/>
                <a:gd name="T3" fmla="*/ 0 h 64000"/>
                <a:gd name="T4" fmla="*/ 3 w 64000"/>
                <a:gd name="T5" fmla="*/ 1 h 64000"/>
                <a:gd name="T6" fmla="*/ 3 w 64000"/>
                <a:gd name="T7" fmla="*/ 1 h 64000"/>
                <a:gd name="T8" fmla="*/ 3 w 64000"/>
                <a:gd name="T9" fmla="*/ 1 h 64000"/>
                <a:gd name="T10" fmla="*/ 3 w 64000"/>
                <a:gd name="T11" fmla="*/ 1 h 64000"/>
                <a:gd name="T12" fmla="*/ 3 w 64000"/>
                <a:gd name="T13" fmla="*/ -1 h 64000"/>
                <a:gd name="T14" fmla="*/ 3 w 64000"/>
                <a:gd name="T15" fmla="*/ -1 h 64000"/>
                <a:gd name="T16" fmla="*/ 3 w 64000"/>
                <a:gd name="T17" fmla="*/ -1 h 6400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50296 w 64000"/>
                <a:gd name="T28" fmla="*/ -26244 h 64000"/>
                <a:gd name="T29" fmla="*/ 50296 w 64000"/>
                <a:gd name="T30" fmla="*/ 26244 h 6400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4000" h="64000">
                  <a:moveTo>
                    <a:pt x="50296" y="5746"/>
                  </a:moveTo>
                  <a:cubicBezTo>
                    <a:pt x="58882" y="11730"/>
                    <a:pt x="64000" y="21534"/>
                    <a:pt x="64000" y="32000"/>
                  </a:cubicBezTo>
                  <a:cubicBezTo>
                    <a:pt x="64000" y="42465"/>
                    <a:pt x="58882" y="52269"/>
                    <a:pt x="50296" y="58253"/>
                  </a:cubicBezTo>
                  <a:cubicBezTo>
                    <a:pt x="50296" y="58253"/>
                    <a:pt x="50296" y="58253"/>
                    <a:pt x="50295" y="58253"/>
                  </a:cubicBezTo>
                  <a:lnTo>
                    <a:pt x="50296" y="58254"/>
                  </a:lnTo>
                  <a:lnTo>
                    <a:pt x="50296" y="5746"/>
                  </a:lnTo>
                  <a:lnTo>
                    <a:pt x="50295" y="5746"/>
                  </a:lnTo>
                  <a:cubicBezTo>
                    <a:pt x="50296" y="5746"/>
                    <a:pt x="50296" y="5746"/>
                    <a:pt x="50296" y="574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3" name="AutoShape 4"/>
            <p:cNvSpPr>
              <a:spLocks noChangeArrowheads="1"/>
            </p:cNvSpPr>
            <p:nvPr/>
          </p:nvSpPr>
          <p:spPr bwMode="auto">
            <a:xfrm>
              <a:off x="-1528" y="0"/>
              <a:ext cx="1949" cy="1987"/>
            </a:xfrm>
            <a:custGeom>
              <a:avLst/>
              <a:gdLst>
                <a:gd name="T0" fmla="*/ 1 w 64000"/>
                <a:gd name="T1" fmla="*/ -1 h 64000"/>
                <a:gd name="T2" fmla="*/ 2 w 64000"/>
                <a:gd name="T3" fmla="*/ 0 h 64000"/>
                <a:gd name="T4" fmla="*/ 1 w 64000"/>
                <a:gd name="T5" fmla="*/ 1 h 64000"/>
                <a:gd name="T6" fmla="*/ 1 w 64000"/>
                <a:gd name="T7" fmla="*/ 1 h 64000"/>
                <a:gd name="T8" fmla="*/ 1 w 64000"/>
                <a:gd name="T9" fmla="*/ 1 h 64000"/>
                <a:gd name="T10" fmla="*/ 1 w 64000"/>
                <a:gd name="T11" fmla="*/ 1 h 64000"/>
                <a:gd name="T12" fmla="*/ 1 w 64000"/>
                <a:gd name="T13" fmla="*/ -1 h 64000"/>
                <a:gd name="T14" fmla="*/ 1 w 64000"/>
                <a:gd name="T15" fmla="*/ -1 h 64000"/>
                <a:gd name="T16" fmla="*/ 1 w 64000"/>
                <a:gd name="T17" fmla="*/ -1 h 6400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50077 w 64000"/>
                <a:gd name="T28" fmla="*/ -26412 h 64000"/>
                <a:gd name="T29" fmla="*/ 50077 w 64000"/>
                <a:gd name="T30" fmla="*/ 26412 h 6400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4000" h="64000">
                  <a:moveTo>
                    <a:pt x="50077" y="5595"/>
                  </a:moveTo>
                  <a:cubicBezTo>
                    <a:pt x="58790" y="11560"/>
                    <a:pt x="64000" y="21440"/>
                    <a:pt x="64000" y="32000"/>
                  </a:cubicBezTo>
                  <a:cubicBezTo>
                    <a:pt x="64000" y="42559"/>
                    <a:pt x="58790" y="52439"/>
                    <a:pt x="50077" y="58404"/>
                  </a:cubicBezTo>
                  <a:cubicBezTo>
                    <a:pt x="50077" y="58404"/>
                    <a:pt x="50077" y="58404"/>
                    <a:pt x="50076" y="58404"/>
                  </a:cubicBezTo>
                  <a:lnTo>
                    <a:pt x="50077" y="58405"/>
                  </a:lnTo>
                  <a:lnTo>
                    <a:pt x="50077" y="5595"/>
                  </a:lnTo>
                  <a:lnTo>
                    <a:pt x="50076" y="5595"/>
                  </a:lnTo>
                  <a:cubicBezTo>
                    <a:pt x="50077" y="5595"/>
                    <a:pt x="50077" y="5595"/>
                    <a:pt x="50077" y="5595"/>
                  </a:cubicBez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4" name="Line 5"/>
            <p:cNvSpPr>
              <a:spLocks noChangeShapeType="1"/>
            </p:cNvSpPr>
            <p:nvPr/>
          </p:nvSpPr>
          <p:spPr bwMode="auto">
            <a:xfrm>
              <a:off x="864" y="960"/>
              <a:ext cx="460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27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370013" y="301625"/>
            <a:ext cx="7313612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70013" y="1827213"/>
            <a:ext cx="7313612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4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5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 smtClean="0"/>
            </a:lvl1pPr>
          </a:lstStyle>
          <a:p>
            <a:pPr>
              <a:defRPr/>
            </a:pPr>
            <a:r>
              <a:rPr lang="en-US"/>
              <a:t>Stanford University October 2011</a:t>
            </a:r>
          </a:p>
        </p:txBody>
      </p:sp>
      <p:sp>
        <p:nvSpPr>
          <p:cNvPr id="4106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8D32C5DB-E0A6-4D3F-887A-1146D9F1D3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¡"/>
        <a:defRPr sz="29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5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5000"/>
        <a:buFont typeface="Wingdings" pitchFamily="2" charset="2"/>
        <a:buChar char="¡"/>
        <a:defRPr sz="22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19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 eaLnBrk="1" hangingPunct="1"/>
            <a:r>
              <a:rPr lang="en-US" sz="3600" dirty="0" smtClean="0"/>
              <a:t>Decision Analysis: Aspects of Medical Decision Making</a:t>
            </a:r>
          </a:p>
        </p:txBody>
      </p:sp>
      <p:sp>
        <p:nvSpPr>
          <p:cNvPr id="307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ctr" eaLnBrk="1" hangingPunct="1"/>
            <a:r>
              <a:rPr lang="en-US" sz="2500" smtClean="0"/>
              <a:t>Gordon Hazen</a:t>
            </a:r>
          </a:p>
          <a:p>
            <a:pPr algn="ctr" eaLnBrk="1" hangingPunct="1"/>
            <a:r>
              <a:rPr lang="en-US" sz="2500" smtClean="0"/>
              <a:t>Northwestern University</a:t>
            </a:r>
          </a:p>
          <a:p>
            <a:pPr algn="ctr" eaLnBrk="1" hangingPunct="1"/>
            <a:endParaRPr lang="en-US" sz="2500" smtClean="0"/>
          </a:p>
          <a:p>
            <a:pPr algn="ctr" eaLnBrk="1" hangingPunct="1"/>
            <a:endParaRPr lang="en-US" sz="25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/>
              <a:t>Stanford University October 2011</a:t>
            </a:r>
          </a:p>
        </p:txBody>
      </p:sp>
      <p:sp>
        <p:nvSpPr>
          <p:cNvPr id="1126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1C387CA8-FADA-44D4-A73B-314D7018B2B8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1126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smtClean="0"/>
              <a:t>Examples of research (last three issues of </a:t>
            </a:r>
            <a:r>
              <a:rPr lang="en-US" sz="3200" i="1" smtClean="0"/>
              <a:t>Medical Decision Making</a:t>
            </a:r>
            <a:r>
              <a:rPr lang="en-US" sz="3200" smtClean="0"/>
              <a:t>)</a:t>
            </a:r>
          </a:p>
        </p:txBody>
      </p:sp>
      <p:sp>
        <p:nvSpPr>
          <p:cNvPr id="1126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0013" y="1676400"/>
            <a:ext cx="7313612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1800" dirty="0" smtClean="0"/>
              <a:t>Provider Decision Making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200" dirty="0" smtClean="0"/>
              <a:t>How Long and How Well: Oncologists’ Attitudes Toward the Relative Value of Life-Prolonging v. Quality of Life-Enhancing Treatments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200" dirty="0" smtClean="0"/>
              <a:t>Deceiving Numbers: Survival Rates and Their Impact on Doctors’ Risk Communication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200" dirty="0" smtClean="0"/>
              <a:t>Electronic Notifications about Drug Substitutes Can Change Physician Prescription Habits: A Cross-Sectional Observational Study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200" dirty="0" smtClean="0"/>
              <a:t>Overestimation Error and Unnecessary Antibiotic Prescriptions for Acute Cystitis in Adult Women</a:t>
            </a:r>
          </a:p>
          <a:p>
            <a:pPr eaLnBrk="1" hangingPunct="1">
              <a:lnSpc>
                <a:spcPct val="90000"/>
              </a:lnSpc>
            </a:pPr>
            <a:r>
              <a:rPr lang="en-US" sz="1600" dirty="0" smtClean="0"/>
              <a:t>Shared Decision Making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200" dirty="0" smtClean="0"/>
              <a:t>Longitudinal Changes in Patient Distress following Interactive Decision Aid Use among BRCA1/2 Carriers: A Randomized Trial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200" dirty="0" smtClean="0"/>
              <a:t>Are There Racial Differences in Patients’ Shared Decision-Making Preferences and Behaviors among Patients with Diabetes? </a:t>
            </a:r>
          </a:p>
          <a:p>
            <a:pPr eaLnBrk="1" hangingPunct="1">
              <a:lnSpc>
                <a:spcPct val="90000"/>
              </a:lnSpc>
            </a:pPr>
            <a:r>
              <a:rPr lang="en-US" sz="1600" dirty="0" smtClean="0"/>
              <a:t>Risk Communication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200" dirty="0" smtClean="0"/>
              <a:t>Informing Patients: The Influence of Numeracy, Framing, and Format of Side Effect Information on Risk Perceptions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200" dirty="0" smtClean="0"/>
              <a:t>Influence of Graphic Format on Comprehension of Risk Information among American Indians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200" dirty="0" smtClean="0"/>
              <a:t>Graph Literacy: A Cross-Cultural Comparison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/>
              <a:t>Stanford University October 2011</a:t>
            </a:r>
          </a:p>
        </p:txBody>
      </p:sp>
      <p:sp>
        <p:nvSpPr>
          <p:cNvPr id="921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2B4C91D2-6A1D-4BBA-83BE-2409DAE20380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922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smtClean="0"/>
              <a:t>Examples of research (last three issues of </a:t>
            </a:r>
            <a:r>
              <a:rPr lang="en-US" sz="3200" i="1" smtClean="0"/>
              <a:t>Medical Decision Making</a:t>
            </a:r>
            <a:r>
              <a:rPr lang="en-US" sz="3200" smtClean="0"/>
              <a:t>)</a:t>
            </a:r>
          </a:p>
        </p:txBody>
      </p:sp>
      <p:sp>
        <p:nvSpPr>
          <p:cNvPr id="922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1600" dirty="0" smtClean="0"/>
              <a:t>Exploring model structure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400" dirty="0" smtClean="0"/>
              <a:t>A Systematic Comparison of </a:t>
            </a:r>
            <a:r>
              <a:rPr lang="en-US" sz="1400" dirty="0" err="1" smtClean="0"/>
              <a:t>Microsimulation</a:t>
            </a:r>
            <a:r>
              <a:rPr lang="en-US" sz="1400" dirty="0" smtClean="0"/>
              <a:t> Models of Colorectal Cancer: The Role of Assumptions about Adenoma Progression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400" dirty="0" smtClean="0"/>
              <a:t>Clarifying Differences in Natural History between Models of Screening: The Case of Colorectal Cancer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400" dirty="0" smtClean="0"/>
              <a:t>How Does Early Detection by Screening Affect Disease Progression?: Modeling Estimated Benefits in Prostate Cancer Screening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400" dirty="0" smtClean="0"/>
              <a:t>Simulation of Quality-Adjusted Survival in Chronic Diseases: An Application in Type 2 Diabetes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400" dirty="0" smtClean="0"/>
              <a:t>Bayesian Inference for Comorbid Disease Risks Using Marginal Disease Risks and Correlation Information From a Separate Source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400" dirty="0" smtClean="0"/>
              <a:t>Can Life Expectancy and QALYs Be Improved by a Framework for Deciding Whether to Apply Clinical Guidelines to Patients With Severe Comorbid Disease?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400" dirty="0" smtClean="0"/>
              <a:t>Integrating Health Economics Into the Product Development Cycle: A Case Study of Absorbable Pins for Treating Hallux Valgus</a:t>
            </a:r>
            <a:endParaRPr lang="en-US" sz="1200" dirty="0" smtClean="0"/>
          </a:p>
          <a:p>
            <a:pPr eaLnBrk="1" hangingPunct="1">
              <a:lnSpc>
                <a:spcPct val="90000"/>
              </a:lnSpc>
            </a:pPr>
            <a:endParaRPr lang="en-US" sz="1400" dirty="0" smtClean="0"/>
          </a:p>
          <a:p>
            <a:pPr eaLnBrk="1" hangingPunct="1">
              <a:lnSpc>
                <a:spcPct val="90000"/>
              </a:lnSpc>
            </a:pPr>
            <a:endParaRPr lang="en-US" sz="1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/>
              <a:t>Stanford University October 2011</a:t>
            </a:r>
          </a:p>
        </p:txBody>
      </p:sp>
      <p:sp>
        <p:nvSpPr>
          <p:cNvPr id="1024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41059F40-B030-49DC-83D8-A284FD63452E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1024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smtClean="0"/>
              <a:t>Examples of research (last three issues of </a:t>
            </a:r>
            <a:r>
              <a:rPr lang="en-US" sz="3200" i="1" smtClean="0"/>
              <a:t>Medical Decision Making</a:t>
            </a:r>
            <a:r>
              <a:rPr lang="en-US" sz="3200" smtClean="0"/>
              <a:t>)</a:t>
            </a:r>
          </a:p>
        </p:txBody>
      </p:sp>
      <p:sp>
        <p:nvSpPr>
          <p:cNvPr id="1024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1800" dirty="0" smtClean="0"/>
              <a:t>Calibrating models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400" dirty="0" smtClean="0"/>
              <a:t>Estimating the Unknown Parameters of the Natural History of </a:t>
            </a:r>
            <a:r>
              <a:rPr lang="en-US" sz="1400" dirty="0" err="1" smtClean="0"/>
              <a:t>Metachronous</a:t>
            </a:r>
            <a:r>
              <a:rPr lang="en-US" sz="1400" dirty="0" smtClean="0"/>
              <a:t> Colorectal Cancer Using Discrete-Event Simulation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400" dirty="0" smtClean="0"/>
              <a:t>Bayesian Calibration of a Natural History Model with Application to a Population Model for Colorectal Cancer</a:t>
            </a:r>
          </a:p>
          <a:p>
            <a:pPr eaLnBrk="1" hangingPunct="1">
              <a:lnSpc>
                <a:spcPct val="90000"/>
              </a:lnSpc>
            </a:pPr>
            <a:r>
              <a:rPr lang="en-US" sz="1800" dirty="0" smtClean="0"/>
              <a:t>Representing Uncertainty in Models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400" dirty="0" smtClean="0"/>
              <a:t>A Concise Equation That Captures the Essential Elements of One-Way Sensitivity Analyses in Health Economic Models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400" dirty="0" smtClean="0"/>
              <a:t>The Combined Analysis of Uncertainty and Patient Heterogeneity in Medical Decision Models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400" dirty="0" smtClean="0"/>
              <a:t>A Framework for Addressing Structural Uncertainty in Decision Models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400" dirty="0" smtClean="0"/>
              <a:t>Accounting for Methodological, Structural, and Parameter Uncertainty in Decision-Analytic Models: A Practical Guide </a:t>
            </a:r>
          </a:p>
          <a:p>
            <a:pPr eaLnBrk="1" hangingPunct="1">
              <a:lnSpc>
                <a:spcPct val="90000"/>
              </a:lnSpc>
            </a:pPr>
            <a:endParaRPr lang="en-US" sz="15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/>
              <a:t>Stanford University October 2011</a:t>
            </a:r>
          </a:p>
        </p:txBody>
      </p:sp>
      <p:sp>
        <p:nvSpPr>
          <p:cNvPr id="1229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FEFE360E-C6D4-4290-94FB-6FE3E077D90A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1229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smtClean="0"/>
              <a:t>Activity: </a:t>
            </a:r>
            <a:r>
              <a:rPr lang="en-US" sz="3200" i="1" smtClean="0"/>
              <a:t>SMDM</a:t>
            </a:r>
            <a:r>
              <a:rPr lang="en-US" sz="3200" smtClean="0"/>
              <a:t> versus </a:t>
            </a:r>
            <a:r>
              <a:rPr lang="en-US" sz="3200" i="1" smtClean="0"/>
              <a:t>INFORMS</a:t>
            </a:r>
            <a:r>
              <a:rPr lang="en-US" sz="3200" smtClean="0"/>
              <a:t> DA Cluster</a:t>
            </a:r>
          </a:p>
        </p:txBody>
      </p:sp>
      <p:sp>
        <p:nvSpPr>
          <p:cNvPr id="1229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1600" y="1828800"/>
            <a:ext cx="3659188" cy="3430588"/>
          </a:xfrm>
        </p:spPr>
        <p:txBody>
          <a:bodyPr/>
          <a:lstStyle/>
          <a:p>
            <a:pPr eaLnBrk="1" hangingPunct="1"/>
            <a:r>
              <a:rPr lang="en-US" sz="2100" smtClean="0"/>
              <a:t>SMDM 2006</a:t>
            </a:r>
            <a:br>
              <a:rPr lang="en-US" sz="2100" smtClean="0"/>
            </a:br>
            <a:endParaRPr lang="en-US" sz="2100" smtClean="0"/>
          </a:p>
          <a:p>
            <a:pPr lvl="1" eaLnBrk="1" hangingPunct="1"/>
            <a:r>
              <a:rPr lang="en-US" sz="1900" smtClean="0"/>
              <a:t>314 Abstracts</a:t>
            </a:r>
          </a:p>
          <a:p>
            <a:pPr lvl="1" eaLnBrk="1" hangingPunct="1"/>
            <a:r>
              <a:rPr lang="en-US" sz="1900" smtClean="0"/>
              <a:t>67 DA or C/E applications</a:t>
            </a:r>
          </a:p>
          <a:p>
            <a:pPr lvl="1" eaLnBrk="1" hangingPunct="1"/>
            <a:r>
              <a:rPr lang="en-US" sz="1900" smtClean="0"/>
              <a:t>13 DA or C/E methodology</a:t>
            </a:r>
          </a:p>
          <a:p>
            <a:pPr lvl="1" eaLnBrk="1" hangingPunct="1"/>
            <a:r>
              <a:rPr lang="en-US" sz="1900" smtClean="0"/>
              <a:t>127 utility/ preference/ dec’n psychology</a:t>
            </a:r>
          </a:p>
        </p:txBody>
      </p:sp>
      <p:sp>
        <p:nvSpPr>
          <p:cNvPr id="12294" name="Rectangle 4"/>
          <p:cNvSpPr>
            <a:spLocks noChangeArrowheads="1"/>
          </p:cNvSpPr>
          <p:nvPr/>
        </p:nvSpPr>
        <p:spPr bwMode="auto">
          <a:xfrm>
            <a:off x="4953000" y="1828800"/>
            <a:ext cx="3735388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</a:pPr>
            <a:r>
              <a:rPr lang="en-US" sz="2100"/>
              <a:t>INFORMS DA cluster 2006</a:t>
            </a:r>
          </a:p>
          <a:p>
            <a:pPr marL="742950" lvl="1" indent="-285750" eaLnBrk="1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</a:pPr>
            <a:r>
              <a:rPr lang="en-US" sz="1900"/>
              <a:t>93 Abstracts</a:t>
            </a:r>
          </a:p>
          <a:p>
            <a:pPr marL="742950" lvl="1" indent="-285750" eaLnBrk="1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</a:pPr>
            <a:r>
              <a:rPr lang="en-US" sz="1900"/>
              <a:t>26 DA applications</a:t>
            </a:r>
            <a:br>
              <a:rPr lang="en-US" sz="1900"/>
            </a:br>
            <a:endParaRPr lang="en-US" sz="1900"/>
          </a:p>
          <a:p>
            <a:pPr marL="742950" lvl="1" indent="-285750" eaLnBrk="1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</a:pPr>
            <a:r>
              <a:rPr lang="en-US" sz="1900"/>
              <a:t>72 DA methodology</a:t>
            </a:r>
            <a:br>
              <a:rPr lang="en-US" sz="1900"/>
            </a:br>
            <a:endParaRPr lang="en-US" sz="1900"/>
          </a:p>
          <a:p>
            <a:pPr marL="742950" lvl="1" indent="-285750" eaLnBrk="1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</a:pPr>
            <a:r>
              <a:rPr lang="en-US" sz="1900"/>
              <a:t>8 utility/ preference/ dec’n psychology</a:t>
            </a:r>
          </a:p>
        </p:txBody>
      </p:sp>
      <p:sp>
        <p:nvSpPr>
          <p:cNvPr id="12295" name="Rectangle 5"/>
          <p:cNvSpPr>
            <a:spLocks noChangeArrowheads="1"/>
          </p:cNvSpPr>
          <p:nvPr/>
        </p:nvSpPr>
        <p:spPr bwMode="auto">
          <a:xfrm>
            <a:off x="1447800" y="5486400"/>
            <a:ext cx="6629400" cy="534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en-US" sz="1500"/>
              <a:t>SMDM = Society for Medical Decision Making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en-US" sz="1500"/>
              <a:t>C/E = Cost-effectiveness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/>
              <a:t>Stanford University October 2011</a:t>
            </a:r>
          </a:p>
        </p:txBody>
      </p:sp>
      <p:sp>
        <p:nvSpPr>
          <p:cNvPr id="1331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59CC4E7F-D720-4416-9C7A-28413F15A0E0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1331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smtClean="0"/>
              <a:t>Activity (Based on SMDM 2006 participation)</a:t>
            </a:r>
          </a:p>
        </p:txBody>
      </p:sp>
      <p:sp>
        <p:nvSpPr>
          <p:cNvPr id="1331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0013" y="1827213"/>
            <a:ext cx="3201987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1700" smtClean="0"/>
              <a:t>US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500" smtClean="0"/>
              <a:t>Harvard School of Public Health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500" smtClean="0"/>
              <a:t>Stanford University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500" smtClean="0"/>
              <a:t>Tufts-New England Medical Center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500" smtClean="0"/>
              <a:t>Boston University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500" smtClean="0"/>
              <a:t>Centers for Disease Control and Prevention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500" smtClean="0"/>
              <a:t>Case Western Reserve University School of Medicine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500" smtClean="0"/>
              <a:t>University of Pittsburgh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500" smtClean="0"/>
              <a:t>University of Chicago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500" smtClean="0"/>
              <a:t>Dartmouth Medical School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500" smtClean="0"/>
              <a:t>Duke University</a:t>
            </a:r>
          </a:p>
          <a:p>
            <a:pPr eaLnBrk="1" hangingPunct="1">
              <a:lnSpc>
                <a:spcPct val="90000"/>
              </a:lnSpc>
            </a:pPr>
            <a:endParaRPr lang="en-US" sz="1700" smtClean="0"/>
          </a:p>
          <a:p>
            <a:pPr eaLnBrk="1" hangingPunct="1">
              <a:lnSpc>
                <a:spcPct val="90000"/>
              </a:lnSpc>
            </a:pPr>
            <a:endParaRPr lang="en-US" sz="1700" smtClean="0"/>
          </a:p>
        </p:txBody>
      </p:sp>
      <p:sp>
        <p:nvSpPr>
          <p:cNvPr id="13318" name="Rectangle 32"/>
          <p:cNvSpPr>
            <a:spLocks noChangeArrowheads="1"/>
          </p:cNvSpPr>
          <p:nvPr/>
        </p:nvSpPr>
        <p:spPr bwMode="auto">
          <a:xfrm>
            <a:off x="5029200" y="1752600"/>
            <a:ext cx="3201988" cy="182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</a:pPr>
            <a:r>
              <a:rPr lang="en-US" sz="1700"/>
              <a:t>UK/Europe</a:t>
            </a:r>
          </a:p>
          <a:p>
            <a:pPr marL="742950" lvl="1" indent="-285750" eaLnBrk="1" hangingPunct="1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</a:pPr>
            <a:r>
              <a:rPr lang="en-US" sz="1500"/>
              <a:t>University of Birmingham</a:t>
            </a:r>
          </a:p>
          <a:p>
            <a:pPr marL="742950" lvl="1" indent="-285750" eaLnBrk="1" hangingPunct="1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</a:pPr>
            <a:r>
              <a:rPr lang="en-US" sz="1500"/>
              <a:t>University of York</a:t>
            </a:r>
          </a:p>
          <a:p>
            <a:pPr marL="742950" lvl="1" indent="-285750" eaLnBrk="1" hangingPunct="1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</a:pPr>
            <a:r>
              <a:rPr lang="en-US" sz="1500"/>
              <a:t>University of Sheffield</a:t>
            </a:r>
          </a:p>
          <a:p>
            <a:pPr marL="742950" lvl="1" indent="-285750" eaLnBrk="1" hangingPunct="1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</a:pPr>
            <a:r>
              <a:rPr lang="en-US" sz="1500"/>
              <a:t>University Medical Centre Utrecht</a:t>
            </a:r>
          </a:p>
        </p:txBody>
      </p:sp>
      <p:sp>
        <p:nvSpPr>
          <p:cNvPr id="13319" name="Rectangle 33"/>
          <p:cNvSpPr>
            <a:spLocks noChangeArrowheads="1"/>
          </p:cNvSpPr>
          <p:nvPr/>
        </p:nvSpPr>
        <p:spPr bwMode="auto">
          <a:xfrm>
            <a:off x="5029200" y="3657600"/>
            <a:ext cx="3201988" cy="228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</a:pPr>
            <a:r>
              <a:rPr lang="en-US" sz="1700"/>
              <a:t>Canada</a:t>
            </a:r>
          </a:p>
          <a:p>
            <a:pPr marL="742950" lvl="1" indent="-285750" eaLnBrk="1" hangingPunct="1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</a:pPr>
            <a:r>
              <a:rPr lang="en-US" sz="1500"/>
              <a:t>University of Toronto</a:t>
            </a:r>
          </a:p>
          <a:p>
            <a:pPr marL="742950" lvl="1" indent="-285750" eaLnBrk="1" hangingPunct="1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</a:pPr>
            <a:r>
              <a:rPr lang="en-US" sz="1500"/>
              <a:t>McMaster University</a:t>
            </a:r>
          </a:p>
          <a:p>
            <a:pPr marL="742950" lvl="1" indent="-285750" eaLnBrk="1" hangingPunct="1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</a:pPr>
            <a:r>
              <a:rPr lang="en-US" sz="1500"/>
              <a:t>University of British Columbia</a:t>
            </a:r>
          </a:p>
          <a:p>
            <a:pPr marL="742950" lvl="1" indent="-285750" eaLnBrk="1" hangingPunct="1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</a:pPr>
            <a:r>
              <a:rPr lang="en-US" sz="1500"/>
              <a:t>Univ of Western Ontario</a:t>
            </a:r>
          </a:p>
          <a:p>
            <a:pPr marL="742950" lvl="1" indent="-285750" eaLnBrk="1" hangingPunct="1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</a:pPr>
            <a:r>
              <a:rPr lang="en-US" sz="1500"/>
              <a:t>University of Ottawa</a:t>
            </a:r>
          </a:p>
          <a:p>
            <a:pPr marL="742950" lvl="1" indent="-285750" eaLnBrk="1" hangingPunct="1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</a:pPr>
            <a:r>
              <a:rPr lang="en-US" sz="1500"/>
              <a:t>Dalhousie University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/>
              <a:t>Stanford University October 2011</a:t>
            </a:r>
          </a:p>
        </p:txBody>
      </p:sp>
      <p:sp>
        <p:nvSpPr>
          <p:cNvPr id="1433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D289F57F-D2B8-4FC8-BEFF-58DD815C2812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1434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dirty="0" smtClean="0"/>
              <a:t>Academic Preparation</a:t>
            </a:r>
            <a:br>
              <a:rPr lang="en-US" sz="3200" dirty="0" smtClean="0"/>
            </a:br>
            <a:r>
              <a:rPr lang="en-US" sz="3200" dirty="0" smtClean="0"/>
              <a:t>SMDM Associate Editors: PhD areas</a:t>
            </a:r>
          </a:p>
        </p:txBody>
      </p:sp>
      <p:sp>
        <p:nvSpPr>
          <p:cNvPr id="1434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1752600"/>
            <a:ext cx="6324600" cy="26670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400" kern="1200" dirty="0" smtClean="0">
                <a:latin typeface="Verdana" pitchFamily="34" charset="0"/>
              </a:rPr>
              <a:t>Psychology (4)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kern="1200" dirty="0" err="1" smtClean="0">
                <a:latin typeface="Verdana" pitchFamily="34" charset="0"/>
              </a:rPr>
              <a:t>Epi-Biostat</a:t>
            </a:r>
            <a:r>
              <a:rPr lang="en-US" sz="2400" kern="1200" dirty="0" smtClean="0">
                <a:latin typeface="Verdana" pitchFamily="34" charset="0"/>
              </a:rPr>
              <a:t> (2)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kern="1200" dirty="0" smtClean="0">
                <a:latin typeface="Verdana" pitchFamily="34" charset="0"/>
              </a:rPr>
              <a:t>Economics (6)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kern="1200" dirty="0" smtClean="0">
                <a:latin typeface="Verdana" pitchFamily="34" charset="0"/>
              </a:rPr>
              <a:t>Health Policy (2)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kern="1200" dirty="0" smtClean="0">
                <a:latin typeface="Verdana" pitchFamily="34" charset="0"/>
              </a:rPr>
              <a:t>Health Econ (2)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kern="1200" dirty="0" smtClean="0">
                <a:latin typeface="Verdana" pitchFamily="34" charset="0"/>
              </a:rPr>
              <a:t>Health Technology Assessment (2)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kern="1200" dirty="0" smtClean="0">
                <a:latin typeface="Verdana" pitchFamily="34" charset="0"/>
              </a:rPr>
              <a:t>MD (4) </a:t>
            </a:r>
          </a:p>
          <a:p>
            <a:pPr eaLnBrk="1" hangingPunct="1">
              <a:lnSpc>
                <a:spcPct val="80000"/>
              </a:lnSpc>
            </a:pPr>
            <a:endParaRPr lang="en-US" sz="1800" kern="1200" dirty="0">
              <a:latin typeface="Verdana" pitchFamily="34" charset="0"/>
            </a:endParaRPr>
          </a:p>
        </p:txBody>
      </p:sp>
      <p:sp>
        <p:nvSpPr>
          <p:cNvPr id="14345" name="Rectangle 7"/>
          <p:cNvSpPr>
            <a:spLocks noChangeArrowheads="1"/>
          </p:cNvSpPr>
          <p:nvPr/>
        </p:nvSpPr>
        <p:spPr bwMode="auto">
          <a:xfrm>
            <a:off x="6019800" y="4114800"/>
            <a:ext cx="1828800" cy="182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eaLnBrk="1" hangingPunct="1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/>
              <a:t>Stanford University October 2011</a:t>
            </a:r>
          </a:p>
        </p:txBody>
      </p:sp>
      <p:sp>
        <p:nvSpPr>
          <p:cNvPr id="1638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4C3A8F5E-1BBB-497C-B572-29F04BD17959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1638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smtClean="0"/>
              <a:t>Academic Preparation: What do these areas have in common?</a:t>
            </a:r>
          </a:p>
        </p:txBody>
      </p:sp>
      <p:sp>
        <p:nvSpPr>
          <p:cNvPr id="16389" name="Oval 4"/>
          <p:cNvSpPr>
            <a:spLocks noChangeArrowheads="1"/>
          </p:cNvSpPr>
          <p:nvPr/>
        </p:nvSpPr>
        <p:spPr bwMode="auto">
          <a:xfrm>
            <a:off x="1371600" y="1828800"/>
            <a:ext cx="2667000" cy="1143000"/>
          </a:xfrm>
          <a:prstGeom prst="ellipse">
            <a:avLst/>
          </a:prstGeom>
          <a:solidFill>
            <a:schemeClr val="accent1">
              <a:alpha val="2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Decision</a:t>
            </a:r>
          </a:p>
          <a:p>
            <a:pPr algn="ctr"/>
            <a:r>
              <a:rPr lang="en-US"/>
              <a:t>Psychology</a:t>
            </a:r>
          </a:p>
        </p:txBody>
      </p:sp>
      <p:sp>
        <p:nvSpPr>
          <p:cNvPr id="16390" name="Oval 5"/>
          <p:cNvSpPr>
            <a:spLocks noChangeArrowheads="1"/>
          </p:cNvSpPr>
          <p:nvPr/>
        </p:nvSpPr>
        <p:spPr bwMode="auto">
          <a:xfrm>
            <a:off x="1371600" y="4876800"/>
            <a:ext cx="2667000" cy="1143000"/>
          </a:xfrm>
          <a:prstGeom prst="ellipse">
            <a:avLst/>
          </a:prstGeom>
          <a:solidFill>
            <a:schemeClr val="accent1">
              <a:alpha val="2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Economics</a:t>
            </a:r>
          </a:p>
        </p:txBody>
      </p:sp>
      <p:sp>
        <p:nvSpPr>
          <p:cNvPr id="16391" name="Oval 6"/>
          <p:cNvSpPr>
            <a:spLocks noChangeArrowheads="1"/>
          </p:cNvSpPr>
          <p:nvPr/>
        </p:nvSpPr>
        <p:spPr bwMode="auto">
          <a:xfrm>
            <a:off x="5562600" y="4876800"/>
            <a:ext cx="2667000" cy="1143000"/>
          </a:xfrm>
          <a:prstGeom prst="ellipse">
            <a:avLst/>
          </a:prstGeom>
          <a:solidFill>
            <a:schemeClr val="accent1">
              <a:alpha val="2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Health</a:t>
            </a:r>
          </a:p>
        </p:txBody>
      </p:sp>
      <p:sp>
        <p:nvSpPr>
          <p:cNvPr id="16392" name="Oval 7"/>
          <p:cNvSpPr>
            <a:spLocks noChangeArrowheads="1"/>
          </p:cNvSpPr>
          <p:nvPr/>
        </p:nvSpPr>
        <p:spPr bwMode="auto">
          <a:xfrm>
            <a:off x="5638800" y="1905000"/>
            <a:ext cx="2667000" cy="1143000"/>
          </a:xfrm>
          <a:prstGeom prst="ellipse">
            <a:avLst/>
          </a:prstGeom>
          <a:solidFill>
            <a:schemeClr val="accent1">
              <a:alpha val="2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Applied </a:t>
            </a:r>
          </a:p>
          <a:p>
            <a:pPr algn="ctr"/>
            <a:r>
              <a:rPr lang="en-US"/>
              <a:t>Math/Stat/OR</a:t>
            </a:r>
          </a:p>
        </p:txBody>
      </p:sp>
      <p:sp>
        <p:nvSpPr>
          <p:cNvPr id="2" name="Oval 8"/>
          <p:cNvSpPr>
            <a:spLocks noChangeArrowheads="1"/>
          </p:cNvSpPr>
          <p:nvPr/>
        </p:nvSpPr>
        <p:spPr bwMode="auto">
          <a:xfrm>
            <a:off x="2819400" y="2895600"/>
            <a:ext cx="4038600" cy="2057400"/>
          </a:xfrm>
          <a:prstGeom prst="ellipse">
            <a:avLst/>
          </a:prstGeom>
          <a:solidFill>
            <a:srgbClr val="FF0000">
              <a:alpha val="20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800"/>
              <a:t>Values and decisions</a:t>
            </a:r>
          </a:p>
          <a:p>
            <a:pPr algn="ctr"/>
            <a:r>
              <a:rPr lang="en-US" sz="2800"/>
              <a:t> under uncertainty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Impacts of the DA field on medical decision making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Decision psychology/ judgment and decision making</a:t>
            </a:r>
          </a:p>
          <a:p>
            <a:pPr lvl="1"/>
            <a:r>
              <a:rPr lang="en-US" sz="2000" dirty="0" smtClean="0"/>
              <a:t>Thriving.  Active research contributions.</a:t>
            </a:r>
          </a:p>
          <a:p>
            <a:r>
              <a:rPr lang="en-US" sz="2400" dirty="0" smtClean="0"/>
              <a:t>Prescriptive decision analysis</a:t>
            </a:r>
          </a:p>
          <a:p>
            <a:pPr lvl="1"/>
            <a:r>
              <a:rPr lang="en-US" sz="2000" dirty="0" smtClean="0"/>
              <a:t>Basics understood and accepted</a:t>
            </a:r>
          </a:p>
          <a:p>
            <a:pPr lvl="1"/>
            <a:r>
              <a:rPr lang="en-US" sz="2000" dirty="0" smtClean="0"/>
              <a:t>Nuances not broadly understood</a:t>
            </a:r>
          </a:p>
          <a:p>
            <a:pPr lvl="1"/>
            <a:r>
              <a:rPr lang="en-US" sz="2000" dirty="0" smtClean="0"/>
              <a:t>Sophisticated tools not used in practice</a:t>
            </a:r>
          </a:p>
        </p:txBody>
      </p:sp>
      <p:sp>
        <p:nvSpPr>
          <p:cNvPr id="17412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/>
              <a:t>Stanford University October 2011</a:t>
            </a:r>
          </a:p>
        </p:txBody>
      </p:sp>
      <p:sp>
        <p:nvSpPr>
          <p:cNvPr id="1741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D7237B5E-13DD-4759-BC4C-E93AF163BABD}" type="slidenum">
              <a:rPr lang="en-US" smtClean="0"/>
              <a:pPr/>
              <a:t>17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Impacts of prescriptive DA on the medical field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Basics understood, accepted and used</a:t>
            </a:r>
          </a:p>
          <a:p>
            <a:pPr lvl="1"/>
            <a:r>
              <a:rPr lang="en-US" sz="2000" dirty="0" smtClean="0"/>
              <a:t>Probability, utility </a:t>
            </a:r>
          </a:p>
          <a:p>
            <a:pPr lvl="1"/>
            <a:r>
              <a:rPr lang="en-US" sz="2000" dirty="0" smtClean="0"/>
              <a:t>Decision trees</a:t>
            </a:r>
          </a:p>
          <a:p>
            <a:pPr lvl="2"/>
            <a:r>
              <a:rPr lang="en-US" sz="1700" dirty="0" err="1" smtClean="0"/>
              <a:t>TreeAge</a:t>
            </a:r>
            <a:r>
              <a:rPr lang="en-US" sz="1700" dirty="0" smtClean="0"/>
              <a:t> software quite popular</a:t>
            </a:r>
          </a:p>
          <a:p>
            <a:pPr lvl="1"/>
            <a:r>
              <a:rPr lang="en-US" sz="2000" dirty="0" smtClean="0"/>
              <a:t>Markov chains </a:t>
            </a:r>
          </a:p>
          <a:p>
            <a:pPr lvl="1"/>
            <a:r>
              <a:rPr lang="en-US" sz="2000" dirty="0" smtClean="0"/>
              <a:t>Sensitivity analysis </a:t>
            </a:r>
          </a:p>
          <a:p>
            <a:pPr lvl="1"/>
            <a:r>
              <a:rPr lang="en-US" sz="2000" dirty="0" smtClean="0"/>
              <a:t>Information value</a:t>
            </a:r>
          </a:p>
          <a:p>
            <a:pPr lvl="1"/>
            <a:r>
              <a:rPr lang="en-US" sz="2000" dirty="0" smtClean="0"/>
              <a:t>Probabilistic sensitivity analysis</a:t>
            </a:r>
          </a:p>
          <a:p>
            <a:pPr lvl="1"/>
            <a:r>
              <a:rPr lang="en-US" sz="2000" dirty="0" smtClean="0"/>
              <a:t>Bayesian probability and statistics</a:t>
            </a:r>
          </a:p>
          <a:p>
            <a:pPr lvl="1"/>
            <a:endParaRPr lang="en-US" sz="2000" dirty="0" smtClean="0"/>
          </a:p>
          <a:p>
            <a:pPr lvl="1"/>
            <a:endParaRPr lang="en-US" sz="2000" dirty="0" smtClean="0"/>
          </a:p>
        </p:txBody>
      </p:sp>
      <p:sp>
        <p:nvSpPr>
          <p:cNvPr id="18436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/>
              <a:t>Stanford University October 2011</a:t>
            </a:r>
          </a:p>
        </p:txBody>
      </p:sp>
      <p:sp>
        <p:nvSpPr>
          <p:cNvPr id="1843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5A886271-F007-41CD-852A-00FDA1F378EA}" type="slidenum">
              <a:rPr lang="en-US" smtClean="0"/>
              <a:pPr/>
              <a:t>18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smtClean="0"/>
              <a:t>Impacts of prescriptive DA on the medical field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459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sz="2400" dirty="0" smtClean="0"/>
                  <a:t>Nuances are not broadly appreciated</a:t>
                </a:r>
              </a:p>
              <a:p>
                <a:pPr lvl="1"/>
                <a:r>
                  <a:rPr lang="en-US" sz="2000" dirty="0" smtClean="0"/>
                  <a:t>The distinction between a utility function and a value function</a:t>
                </a:r>
              </a:p>
              <a:p>
                <a:pPr lvl="1"/>
                <a:r>
                  <a:rPr lang="en-US" sz="2000" dirty="0" smtClean="0"/>
                  <a:t>Tacit belief that utility applies only to health states as opposed to any outcome of interest</a:t>
                </a:r>
              </a:p>
              <a:p>
                <a:pPr lvl="2"/>
                <a:r>
                  <a:rPr lang="en-US" sz="1700" dirty="0" smtClean="0"/>
                  <a:t>QALYs =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limLoc m:val="subSup"/>
                        <m:supHide m:val="on"/>
                        <m:ctrlPr>
                          <a:rPr lang="en-US" sz="1700" i="1" smtClean="0">
                            <a:latin typeface="Cambria Math"/>
                          </a:rPr>
                        </m:ctrlPr>
                      </m:naryPr>
                      <m:sub>
                        <m:r>
                          <m:rPr>
                            <m:brk m:alnAt="9"/>
                          </m:rPr>
                          <a:rPr lang="en-US" sz="1700" b="0" i="1" smtClean="0">
                            <a:latin typeface="Cambria Math"/>
                          </a:rPr>
                          <m:t>𝑥</m:t>
                        </m:r>
                      </m:sub>
                      <m:sup/>
                      <m:e>
                        <m:r>
                          <a:rPr lang="en-US" sz="1700" b="0" i="1" smtClean="0">
                            <a:latin typeface="Cambria Math"/>
                          </a:rPr>
                          <m:t>(</m:t>
                        </m:r>
                        <m:r>
                          <a:rPr lang="en-US" sz="1700" b="0" i="1" smtClean="0">
                            <a:latin typeface="Cambria Math"/>
                          </a:rPr>
                          <m:t>𝑡𝑖𝑚𝑒</m:t>
                        </m:r>
                        <m:r>
                          <a:rPr lang="en-US" sz="1700" b="0" i="1" smtClean="0">
                            <a:latin typeface="Cambria Math"/>
                          </a:rPr>
                          <m:t> </m:t>
                        </m:r>
                        <m:r>
                          <a:rPr lang="en-US" sz="1700" b="0" i="1" smtClean="0">
                            <a:latin typeface="Cambria Math"/>
                          </a:rPr>
                          <m:t>𝑖𝑛</m:t>
                        </m:r>
                        <m:r>
                          <a:rPr lang="en-US" sz="1700" b="0" i="1" smtClean="0">
                            <a:latin typeface="Cambria Math"/>
                          </a:rPr>
                          <m:t>  </m:t>
                        </m:r>
                        <m:r>
                          <a:rPr lang="en-US" sz="1700" b="0" i="1" smtClean="0">
                            <a:latin typeface="Cambria Math"/>
                          </a:rPr>
                          <m:t>h𝑒𝑎𝑙𝑡h</m:t>
                        </m:r>
                        <m:r>
                          <a:rPr lang="en-US" sz="1700" b="0" i="1" smtClean="0">
                            <a:latin typeface="Cambria Math"/>
                          </a:rPr>
                          <m:t> </m:t>
                        </m:r>
                        <m:r>
                          <a:rPr lang="en-US" sz="1700" b="0" i="1" smtClean="0">
                            <a:latin typeface="Cambria Math"/>
                          </a:rPr>
                          <m:t>𝑠𝑡𝑎𝑡𝑒</m:t>
                        </m:r>
                        <m:r>
                          <a:rPr lang="en-US" sz="1700" b="0" i="1" smtClean="0">
                            <a:latin typeface="Cambria Math"/>
                          </a:rPr>
                          <m:t> </m:t>
                        </m:r>
                        <m:r>
                          <a:rPr lang="en-US" sz="1700" b="0" i="1" smtClean="0">
                            <a:latin typeface="Cambria Math"/>
                          </a:rPr>
                          <m:t>𝑥</m:t>
                        </m:r>
                        <m:r>
                          <a:rPr lang="en-US" sz="1700" b="0" i="1" smtClean="0">
                            <a:latin typeface="Cambria Math"/>
                          </a:rPr>
                          <m:t>)∙</m:t>
                        </m:r>
                        <m:r>
                          <a:rPr lang="en-US" sz="1700" b="0" i="1" smtClean="0">
                            <a:latin typeface="Cambria Math"/>
                          </a:rPr>
                          <m:t>𝑢</m:t>
                        </m:r>
                        <m:r>
                          <a:rPr lang="en-US" sz="1700" b="0" i="1" smtClean="0">
                            <a:latin typeface="Cambria Math"/>
                          </a:rPr>
                          <m:t>(</m:t>
                        </m:r>
                        <m:r>
                          <a:rPr lang="en-US" sz="1700" b="0" i="1" smtClean="0">
                            <a:latin typeface="Cambria Math"/>
                          </a:rPr>
                          <m:t>𝑥</m:t>
                        </m:r>
                        <m:r>
                          <a:rPr lang="en-US" sz="1700" b="0" i="1" smtClean="0">
                            <a:latin typeface="Cambria Math"/>
                          </a:rPr>
                          <m:t>)</m:t>
                        </m:r>
                      </m:e>
                    </m:nary>
                  </m:oMath>
                </a14:m>
                <a:endParaRPr lang="en-US" sz="1700" dirty="0" smtClean="0"/>
              </a:p>
              <a:p>
                <a:pPr lvl="2"/>
                <a:r>
                  <a:rPr lang="en-US" sz="1700" dirty="0" smtClean="0"/>
                  <a:t>“Cost-utility analysis”</a:t>
                </a:r>
              </a:p>
              <a:p>
                <a:pPr lvl="1"/>
                <a:r>
                  <a:rPr lang="en-US" sz="2000" dirty="0" smtClean="0"/>
                  <a:t>Models of joint health and consumption not used</a:t>
                </a:r>
              </a:p>
              <a:p>
                <a:pPr lvl="2"/>
                <a:r>
                  <a:rPr lang="en-US" sz="1700" dirty="0" smtClean="0"/>
                  <a:t>Howard 1984</a:t>
                </a:r>
              </a:p>
              <a:p>
                <a:pPr lvl="2"/>
                <a:r>
                  <a:rPr lang="en-US" sz="1700" dirty="0" smtClean="0"/>
                  <a:t>Smith &amp; Keeney 2005</a:t>
                </a:r>
              </a:p>
              <a:p>
                <a:pPr lvl="2"/>
                <a:r>
                  <a:rPr lang="en-US" sz="1700" dirty="0" smtClean="0"/>
                  <a:t>Lichtendahl &amp; Bodily 2009</a:t>
                </a:r>
              </a:p>
              <a:p>
                <a:pPr lvl="1"/>
                <a:endParaRPr lang="en-US" sz="2000" dirty="0" smtClean="0"/>
              </a:p>
              <a:p>
                <a:pPr lvl="1"/>
                <a:endParaRPr lang="en-US" sz="2000" dirty="0" smtClean="0"/>
              </a:p>
              <a:p>
                <a:pPr lvl="1"/>
                <a:endParaRPr lang="en-US" sz="2000" dirty="0" smtClean="0"/>
              </a:p>
              <a:p>
                <a:pPr lvl="1"/>
                <a:endParaRPr lang="en-US" sz="2000" dirty="0" smtClean="0"/>
              </a:p>
              <a:p>
                <a:pPr lvl="1"/>
                <a:endParaRPr lang="en-US" sz="2000" dirty="0" smtClean="0"/>
              </a:p>
            </p:txBody>
          </p:sp>
        </mc:Choice>
        <mc:Fallback xmlns="">
          <p:sp>
            <p:nvSpPr>
              <p:cNvPr id="19459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417" t="-11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460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/>
              <a:t>Stanford University October 2011</a:t>
            </a:r>
          </a:p>
        </p:txBody>
      </p:sp>
      <p:sp>
        <p:nvSpPr>
          <p:cNvPr id="1946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25AE7BA3-BA65-4842-AE45-B86AF0BE9079}" type="slidenum">
              <a:rPr lang="en-US" smtClean="0"/>
              <a:pPr/>
              <a:t>19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/>
              <a:t>Stanford University October 2011</a:t>
            </a:r>
          </a:p>
        </p:txBody>
      </p:sp>
      <p:sp>
        <p:nvSpPr>
          <p:cNvPr id="409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5FC4A7A9-4756-474A-941C-D6B55ADDF754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Contributions</a:t>
            </a:r>
          </a:p>
        </p:txBody>
      </p:sp>
      <p:sp>
        <p:nvSpPr>
          <p:cNvPr id="410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0013" y="1827213"/>
            <a:ext cx="7313612" cy="1525587"/>
          </a:xfrm>
        </p:spPr>
        <p:txBody>
          <a:bodyPr/>
          <a:lstStyle/>
          <a:p>
            <a:pPr eaLnBrk="1" hangingPunct="1"/>
            <a:r>
              <a:rPr lang="en-US" smtClean="0"/>
              <a:t>Decision analysis has contributed to decision-making in business, medicine, engineering, and law</a:t>
            </a:r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1752600" y="2743200"/>
            <a:ext cx="1905000" cy="53340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900">
                <a:solidFill>
                  <a:srgbClr val="FF0000"/>
                </a:solidFill>
              </a:rPr>
              <a:t>medicine</a:t>
            </a:r>
            <a:r>
              <a:rPr lang="en-US" sz="2800">
                <a:solidFill>
                  <a:srgbClr val="FF0000"/>
                </a:solidFill>
              </a:rPr>
              <a:t>,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1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smtClean="0"/>
              <a:t>Impacts of prescriptive DA on the medical field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Nuances are not broadly appreciated</a:t>
            </a:r>
          </a:p>
          <a:p>
            <a:pPr lvl="1"/>
            <a:r>
              <a:rPr lang="en-US" sz="2000" dirty="0" smtClean="0"/>
              <a:t>The connection between preference </a:t>
            </a:r>
            <a:r>
              <a:rPr lang="en-US" sz="2000" dirty="0" smtClean="0"/>
              <a:t>assumptions on the one hand, and </a:t>
            </a:r>
            <a:r>
              <a:rPr lang="en-US" sz="2000" dirty="0" smtClean="0"/>
              <a:t>expected </a:t>
            </a:r>
            <a:r>
              <a:rPr lang="en-US" sz="2000" dirty="0" smtClean="0"/>
              <a:t>utility/ </a:t>
            </a:r>
            <a:r>
              <a:rPr lang="en-US" sz="2000" dirty="0" smtClean="0"/>
              <a:t>expected utility </a:t>
            </a:r>
            <a:r>
              <a:rPr lang="en-US" sz="2000" dirty="0" smtClean="0"/>
              <a:t>decomposition on the other.</a:t>
            </a:r>
            <a:endParaRPr lang="en-US" sz="2000" dirty="0" smtClean="0"/>
          </a:p>
          <a:p>
            <a:pPr lvl="2"/>
            <a:r>
              <a:rPr lang="en-US" sz="1700" dirty="0" smtClean="0"/>
              <a:t>Substitution/Independence (von </a:t>
            </a:r>
            <a:r>
              <a:rPr lang="en-US" sz="1700" dirty="0" err="1" smtClean="0"/>
              <a:t>Neuman</a:t>
            </a:r>
            <a:r>
              <a:rPr lang="en-US" sz="1700" dirty="0" smtClean="0"/>
              <a:t> &amp; </a:t>
            </a:r>
            <a:r>
              <a:rPr lang="en-US" sz="1700" dirty="0" err="1" smtClean="0"/>
              <a:t>Morganstern</a:t>
            </a:r>
            <a:r>
              <a:rPr lang="en-US" sz="1700" dirty="0" smtClean="0"/>
              <a:t>)</a:t>
            </a:r>
          </a:p>
          <a:p>
            <a:pPr lvl="2"/>
            <a:r>
              <a:rPr lang="en-US" sz="1700" dirty="0" smtClean="0"/>
              <a:t>Utility independence</a:t>
            </a:r>
          </a:p>
          <a:p>
            <a:pPr lvl="1"/>
            <a:r>
              <a:rPr lang="en-US" sz="2000" dirty="0" smtClean="0"/>
              <a:t>The “preference assumptions </a:t>
            </a:r>
            <a:r>
              <a:rPr lang="en-US" sz="2000" dirty="0" smtClean="0">
                <a:sym typeface="Symbol"/>
              </a:rPr>
              <a:t> utility decomposition” game is not understood or played.  Exceptions:</a:t>
            </a:r>
          </a:p>
          <a:p>
            <a:pPr lvl="2"/>
            <a:r>
              <a:rPr lang="en-US" sz="1700" dirty="0" err="1" smtClean="0">
                <a:sym typeface="Symbol"/>
              </a:rPr>
              <a:t>Pliskin</a:t>
            </a:r>
            <a:r>
              <a:rPr lang="en-US" sz="1700" dirty="0" smtClean="0">
                <a:sym typeface="Symbol"/>
              </a:rPr>
              <a:t>, Shepard, Weinstein </a:t>
            </a:r>
          </a:p>
          <a:p>
            <a:pPr lvl="2"/>
            <a:r>
              <a:rPr lang="en-US" sz="1700" dirty="0" err="1" smtClean="0">
                <a:sym typeface="Symbol"/>
              </a:rPr>
              <a:t>Wakker</a:t>
            </a:r>
            <a:endParaRPr lang="en-US" sz="1700" dirty="0" smtClean="0">
              <a:sym typeface="Symbol"/>
            </a:endParaRPr>
          </a:p>
          <a:p>
            <a:pPr lvl="2"/>
            <a:r>
              <a:rPr lang="en-US" sz="1700" dirty="0" smtClean="0">
                <a:sym typeface="Symbol"/>
              </a:rPr>
              <a:t>Miyamoto</a:t>
            </a:r>
            <a:endParaRPr lang="en-US" sz="1700" dirty="0" smtClean="0"/>
          </a:p>
          <a:p>
            <a:pPr lvl="1"/>
            <a:endParaRPr lang="en-US" sz="2000" dirty="0" smtClean="0"/>
          </a:p>
          <a:p>
            <a:pPr lvl="1"/>
            <a:endParaRPr lang="en-US" sz="2000" dirty="0" smtClean="0"/>
          </a:p>
          <a:p>
            <a:pPr lvl="1"/>
            <a:endParaRPr lang="en-US" sz="2000" dirty="0" smtClean="0"/>
          </a:p>
          <a:p>
            <a:pPr lvl="1"/>
            <a:endParaRPr lang="en-US" sz="2000" dirty="0" smtClean="0"/>
          </a:p>
        </p:txBody>
      </p:sp>
      <p:sp>
        <p:nvSpPr>
          <p:cNvPr id="19460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/>
              <a:t>Stanford University October 2011</a:t>
            </a:r>
          </a:p>
        </p:txBody>
      </p:sp>
      <p:sp>
        <p:nvSpPr>
          <p:cNvPr id="1946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25AE7BA3-BA65-4842-AE45-B86AF0BE9079}" type="slidenum">
              <a:rPr lang="en-US" smtClean="0"/>
              <a:pPr/>
              <a:t>20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868692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smtClean="0"/>
              <a:t>Impacts of prescriptive DA on the medical field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Sophisticated tools not employed</a:t>
            </a:r>
          </a:p>
          <a:p>
            <a:pPr lvl="1"/>
            <a:r>
              <a:rPr lang="en-US" sz="2000" dirty="0" smtClean="0"/>
              <a:t>Influence diagrams</a:t>
            </a:r>
          </a:p>
          <a:p>
            <a:pPr lvl="1"/>
            <a:r>
              <a:rPr lang="en-US" sz="2000" dirty="0" smtClean="0"/>
              <a:t>Utility decompositions beyond additive</a:t>
            </a:r>
          </a:p>
          <a:p>
            <a:pPr lvl="2"/>
            <a:r>
              <a:rPr lang="en-US" sz="1700" dirty="0" smtClean="0"/>
              <a:t>One key exception: HUI (Feeney, </a:t>
            </a:r>
            <a:r>
              <a:rPr lang="en-US" sz="1700" dirty="0" err="1" smtClean="0"/>
              <a:t>Torrence</a:t>
            </a:r>
            <a:r>
              <a:rPr lang="en-US" sz="1700" dirty="0" smtClean="0"/>
              <a:t>, Furlong)</a:t>
            </a:r>
          </a:p>
          <a:p>
            <a:pPr lvl="1"/>
            <a:r>
              <a:rPr lang="en-US" sz="2000" dirty="0" smtClean="0"/>
              <a:t>Copulas for constructing joint probability distributions</a:t>
            </a:r>
          </a:p>
          <a:p>
            <a:pPr lvl="1"/>
            <a:r>
              <a:rPr lang="en-US" sz="2000" dirty="0" smtClean="0"/>
              <a:t>Scoring rules</a:t>
            </a:r>
          </a:p>
          <a:p>
            <a:pPr lvl="1"/>
            <a:r>
              <a:rPr lang="en-US" sz="2000" dirty="0" smtClean="0"/>
              <a:t>Risk tolerance</a:t>
            </a:r>
          </a:p>
          <a:p>
            <a:pPr lvl="1"/>
            <a:r>
              <a:rPr lang="en-US" sz="2000" dirty="0" smtClean="0"/>
              <a:t>Stochastic dominance</a:t>
            </a:r>
          </a:p>
          <a:p>
            <a:pPr lvl="1"/>
            <a:r>
              <a:rPr lang="en-US" sz="2000" dirty="0" smtClean="0"/>
              <a:t>Combining expert judgments</a:t>
            </a:r>
          </a:p>
          <a:p>
            <a:pPr lvl="1"/>
            <a:endParaRPr lang="en-US" sz="2000" dirty="0" smtClean="0"/>
          </a:p>
          <a:p>
            <a:pPr lvl="1"/>
            <a:endParaRPr lang="en-US" sz="2000" dirty="0" smtClean="0"/>
          </a:p>
          <a:p>
            <a:pPr lvl="1"/>
            <a:endParaRPr lang="en-US" sz="2000" dirty="0" smtClean="0"/>
          </a:p>
          <a:p>
            <a:pPr lvl="1"/>
            <a:endParaRPr lang="en-US" sz="2000" dirty="0" smtClean="0"/>
          </a:p>
          <a:p>
            <a:pPr lvl="1"/>
            <a:endParaRPr lang="en-US" sz="2000" dirty="0" smtClean="0"/>
          </a:p>
          <a:p>
            <a:pPr lvl="1"/>
            <a:endParaRPr lang="en-US" sz="2000" dirty="0" smtClean="0"/>
          </a:p>
        </p:txBody>
      </p:sp>
      <p:sp>
        <p:nvSpPr>
          <p:cNvPr id="20484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/>
              <a:t>Stanford University October 2011</a:t>
            </a:r>
          </a:p>
        </p:txBody>
      </p:sp>
      <p:sp>
        <p:nvSpPr>
          <p:cNvPr id="2048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BAF0561A-2734-4524-B3CC-ED2D78860083}" type="slidenum">
              <a:rPr lang="en-US" smtClean="0"/>
              <a:pPr/>
              <a:t>21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Impacts of prescriptive DA: Current research on QALYs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48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sz="2000" dirty="0" smtClean="0"/>
                  <a:t>QALYs are the “utility function” for medical decision analyses</a:t>
                </a:r>
              </a:p>
              <a:p>
                <a:r>
                  <a:rPr lang="en-US" sz="2000" dirty="0" smtClean="0"/>
                  <a:t>Foundations in preference theory</a:t>
                </a:r>
              </a:p>
              <a:p>
                <a:pPr lvl="1"/>
                <a:r>
                  <a:rPr lang="en-US" sz="1800" dirty="0" err="1" smtClean="0"/>
                  <a:t>Pliskin</a:t>
                </a:r>
                <a:r>
                  <a:rPr lang="en-US" sz="1800" dirty="0" smtClean="0"/>
                  <a:t>, Shepard, Weinstein 1980</a:t>
                </a:r>
              </a:p>
              <a:p>
                <a:pPr lvl="1"/>
                <a:r>
                  <a:rPr lang="en-US" sz="1800" dirty="0" smtClean="0"/>
                  <a:t>Miyamoto, </a:t>
                </a:r>
                <a:r>
                  <a:rPr lang="en-US" sz="1800" dirty="0" err="1" smtClean="0"/>
                  <a:t>Wakker</a:t>
                </a:r>
                <a:r>
                  <a:rPr lang="en-US" sz="1800" dirty="0" smtClean="0"/>
                  <a:t>, </a:t>
                </a:r>
                <a:r>
                  <a:rPr lang="en-US" sz="1800" dirty="0" err="1" smtClean="0"/>
                  <a:t>Bleichrodt</a:t>
                </a:r>
                <a:r>
                  <a:rPr lang="en-US" sz="1800" dirty="0" smtClean="0"/>
                  <a:t>, Peters 1998</a:t>
                </a:r>
              </a:p>
              <a:p>
                <a:pPr lvl="1"/>
                <a:r>
                  <a:rPr lang="en-US" sz="1800" dirty="0" smtClean="0"/>
                  <a:t>Miyamoto 1999</a:t>
                </a:r>
              </a:p>
              <a:p>
                <a:r>
                  <a:rPr lang="en-US" sz="2000" dirty="0" smtClean="0"/>
                  <a:t>More for the prescriptive DA field to do?  </a:t>
                </a:r>
              </a:p>
              <a:p>
                <a:pPr lvl="1"/>
                <a:r>
                  <a:rPr lang="en-US" sz="1600" dirty="0" smtClean="0"/>
                  <a:t>Equity/distributive issues (Lipscomb 2009, Drummond 2009)</a:t>
                </a:r>
              </a:p>
              <a:p>
                <a:pPr lvl="1"/>
                <a:r>
                  <a:rPr lang="en-US" sz="1600" dirty="0" smtClean="0"/>
                  <a:t>How to aggregate health impacts over time?  Is QALY =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limLoc m:val="subSup"/>
                        <m:supHide m:val="on"/>
                        <m:ctrlPr>
                          <a:rPr lang="en-US" sz="1600" i="1" smtClean="0">
                            <a:latin typeface="Cambria Math"/>
                          </a:rPr>
                        </m:ctrlPr>
                      </m:naryPr>
                      <m:sub>
                        <m:r>
                          <m:rPr>
                            <m:brk m:alnAt="9"/>
                          </m:rPr>
                          <a:rPr lang="en-US" sz="1600" b="0" i="1" smtClean="0">
                            <a:latin typeface="Cambria Math"/>
                          </a:rPr>
                          <m:t>𝑥</m:t>
                        </m:r>
                      </m:sub>
                      <m:sup/>
                      <m:e>
                        <m:sSub>
                          <m:sSubPr>
                            <m:ctrlPr>
                              <a:rPr lang="en-US" sz="160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1600" b="0" i="1" smtClean="0">
                                <a:latin typeface="Cambria Math"/>
                              </a:rPr>
                              <m:t>𝑡</m:t>
                            </m:r>
                          </m:e>
                          <m:sub>
                            <m:r>
                              <a:rPr lang="en-US" sz="1600" b="0" i="1" smtClean="0">
                                <a:latin typeface="Cambria Math"/>
                              </a:rPr>
                              <m:t>𝑥</m:t>
                            </m:r>
                          </m:sub>
                        </m:sSub>
                        <m:r>
                          <a:rPr lang="en-US" sz="1600" b="0" i="1" smtClean="0">
                            <a:latin typeface="Cambria Math"/>
                          </a:rPr>
                          <m:t>𝑢</m:t>
                        </m:r>
                        <m:r>
                          <a:rPr lang="en-US" sz="1600" b="0" i="1" smtClean="0">
                            <a:latin typeface="Cambria Math"/>
                          </a:rPr>
                          <m:t>(</m:t>
                        </m:r>
                        <m:r>
                          <a:rPr lang="en-US" sz="1600" b="0" i="1" smtClean="0">
                            <a:latin typeface="Cambria Math"/>
                          </a:rPr>
                          <m:t>𝑥</m:t>
                        </m:r>
                        <m:r>
                          <a:rPr lang="en-US" sz="1600" b="0" i="1" smtClean="0">
                            <a:latin typeface="Cambria Math"/>
                          </a:rPr>
                          <m:t>)</m:t>
                        </m:r>
                      </m:e>
                    </m:nary>
                  </m:oMath>
                </a14:m>
                <a:r>
                  <a:rPr lang="en-US" sz="1600" dirty="0" smtClean="0"/>
                  <a:t> too simplistic? (Lipscomb 2009)</a:t>
                </a:r>
              </a:p>
              <a:p>
                <a:pPr lvl="1"/>
                <a:endParaRPr lang="en-US" sz="1600" dirty="0" smtClean="0"/>
              </a:p>
              <a:p>
                <a:pPr lvl="1"/>
                <a:endParaRPr lang="en-US" sz="1600" dirty="0" smtClean="0"/>
              </a:p>
              <a:p>
                <a:pPr lvl="1"/>
                <a:endParaRPr lang="en-US" sz="1600" dirty="0" smtClean="0"/>
              </a:p>
              <a:p>
                <a:pPr lvl="1"/>
                <a:endParaRPr lang="en-US" sz="1600" dirty="0" smtClean="0"/>
              </a:p>
              <a:p>
                <a:endParaRPr lang="en-US" sz="2000" dirty="0" smtClean="0"/>
              </a:p>
              <a:p>
                <a:pPr lvl="1"/>
                <a:endParaRPr lang="en-US" sz="1800" dirty="0" smtClean="0"/>
              </a:p>
              <a:p>
                <a:pPr lvl="1"/>
                <a:endParaRPr lang="en-US" sz="1800" dirty="0" smtClean="0"/>
              </a:p>
              <a:p>
                <a:pPr lvl="1"/>
                <a:endParaRPr lang="en-US" sz="1800" dirty="0" smtClean="0"/>
              </a:p>
              <a:p>
                <a:pPr lvl="1"/>
                <a:endParaRPr lang="en-US" sz="1800" dirty="0" smtClean="0"/>
              </a:p>
              <a:p>
                <a:pPr lvl="1"/>
                <a:endParaRPr lang="en-US" sz="1800" dirty="0" smtClean="0"/>
              </a:p>
              <a:p>
                <a:pPr lvl="1"/>
                <a:endParaRPr lang="en-US" sz="1800" dirty="0" smtClean="0"/>
              </a:p>
            </p:txBody>
          </p:sp>
        </mc:Choice>
        <mc:Fallback xmlns="">
          <p:sp>
            <p:nvSpPr>
              <p:cNvPr id="2048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67" t="-7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484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/>
              <a:t>Stanford University October 2011</a:t>
            </a:r>
          </a:p>
        </p:txBody>
      </p:sp>
      <p:sp>
        <p:nvSpPr>
          <p:cNvPr id="2048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BAF0561A-2734-4524-B3CC-ED2D78860083}" type="slidenum">
              <a:rPr lang="en-US" smtClean="0"/>
              <a:pPr/>
              <a:t>22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9510264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QALYs: More for the prescriptive DA field to do?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 err="1" smtClean="0"/>
              <a:t>McHorney</a:t>
            </a:r>
            <a:r>
              <a:rPr lang="en-US" sz="1800" dirty="0" smtClean="0"/>
              <a:t> 2004</a:t>
            </a:r>
          </a:p>
          <a:p>
            <a:pPr lvl="1"/>
            <a:r>
              <a:rPr lang="en-US" sz="1600" dirty="0" smtClean="0"/>
              <a:t>Close to two dozen generic QOL instruments</a:t>
            </a:r>
          </a:p>
          <a:p>
            <a:pPr lvl="1"/>
            <a:r>
              <a:rPr lang="en-US" sz="1600" dirty="0" smtClean="0"/>
              <a:t>Hundreds of disease-specific instruments</a:t>
            </a:r>
          </a:p>
          <a:p>
            <a:pPr lvl="1"/>
            <a:r>
              <a:rPr lang="en-US" sz="1600" dirty="0" smtClean="0"/>
              <a:t>In cancer, over 75 different QOL measures exist</a:t>
            </a:r>
          </a:p>
          <a:p>
            <a:r>
              <a:rPr lang="en-US" sz="1800" dirty="0" err="1" smtClean="0"/>
              <a:t>Fryback</a:t>
            </a:r>
            <a:r>
              <a:rPr lang="en-US" sz="1800" dirty="0" smtClean="0"/>
              <a:t> 2004</a:t>
            </a:r>
          </a:p>
          <a:p>
            <a:pPr lvl="1"/>
            <a:r>
              <a:rPr lang="en-US" sz="1600" dirty="0" smtClean="0">
                <a:sym typeface="Symbol"/>
              </a:rPr>
              <a:t> </a:t>
            </a:r>
            <a:r>
              <a:rPr lang="en-US" sz="1600" dirty="0" smtClean="0"/>
              <a:t>83 instruments for “General status and quality of life”</a:t>
            </a:r>
          </a:p>
          <a:p>
            <a:r>
              <a:rPr lang="en-US" sz="1800" dirty="0" smtClean="0"/>
              <a:t>6 generic instruments widely adopted</a:t>
            </a:r>
          </a:p>
          <a:p>
            <a:pPr lvl="1"/>
            <a:r>
              <a:rPr lang="en-US" sz="1600" dirty="0" smtClean="0"/>
              <a:t>36-Item Short Form Health Survey (SF-36)</a:t>
            </a:r>
          </a:p>
          <a:p>
            <a:pPr lvl="1"/>
            <a:r>
              <a:rPr lang="en-US" sz="1600" dirty="0" smtClean="0"/>
              <a:t>WHOQOL-BREF Quality of Life Assessment</a:t>
            </a:r>
          </a:p>
          <a:p>
            <a:pPr lvl="1"/>
            <a:r>
              <a:rPr lang="en-US" sz="1600" dirty="0" smtClean="0"/>
              <a:t>Quality of Well-Being scale (QWB-SA)</a:t>
            </a:r>
          </a:p>
          <a:p>
            <a:pPr lvl="1"/>
            <a:r>
              <a:rPr lang="en-US" sz="1600" dirty="0" err="1" smtClean="0"/>
              <a:t>EuroQol</a:t>
            </a:r>
            <a:r>
              <a:rPr lang="en-US" sz="1600" dirty="0" smtClean="0"/>
              <a:t> EQ-5D</a:t>
            </a:r>
          </a:p>
          <a:p>
            <a:pPr lvl="1"/>
            <a:r>
              <a:rPr lang="en-US" sz="1600" dirty="0" smtClean="0"/>
              <a:t>Health Utilities Index Mark 2 and Mark 3</a:t>
            </a:r>
          </a:p>
          <a:p>
            <a:pPr lvl="1"/>
            <a:r>
              <a:rPr lang="en-US" sz="1600" dirty="0" smtClean="0"/>
              <a:t>SF-6D, a preference-based measure derived from the SF-36</a:t>
            </a:r>
          </a:p>
          <a:p>
            <a:pPr lvl="1"/>
            <a:endParaRPr lang="en-US" sz="1400" dirty="0" smtClean="0"/>
          </a:p>
          <a:p>
            <a:pPr lvl="1"/>
            <a:endParaRPr lang="en-US" sz="1400" dirty="0" smtClean="0"/>
          </a:p>
          <a:p>
            <a:endParaRPr lang="en-US" sz="1600" dirty="0" smtClean="0"/>
          </a:p>
          <a:p>
            <a:pPr lvl="1"/>
            <a:endParaRPr lang="en-US" sz="1400" dirty="0" smtClean="0"/>
          </a:p>
          <a:p>
            <a:pPr lvl="1"/>
            <a:endParaRPr lang="en-US" sz="1400" dirty="0" smtClean="0"/>
          </a:p>
          <a:p>
            <a:pPr lvl="1"/>
            <a:endParaRPr lang="en-US" sz="1400" dirty="0" smtClean="0"/>
          </a:p>
          <a:p>
            <a:pPr lvl="1"/>
            <a:endParaRPr lang="en-US" sz="1400" dirty="0" smtClean="0"/>
          </a:p>
          <a:p>
            <a:pPr lvl="1"/>
            <a:endParaRPr lang="en-US" sz="1400" dirty="0" smtClean="0"/>
          </a:p>
          <a:p>
            <a:pPr lvl="1"/>
            <a:endParaRPr lang="en-US" sz="1400" dirty="0" smtClean="0"/>
          </a:p>
        </p:txBody>
      </p:sp>
      <p:sp>
        <p:nvSpPr>
          <p:cNvPr id="20484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/>
              <a:t>Stanford University October 2011</a:t>
            </a:r>
          </a:p>
        </p:txBody>
      </p:sp>
      <p:sp>
        <p:nvSpPr>
          <p:cNvPr id="2048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BAF0561A-2734-4524-B3CC-ED2D78860083}" type="slidenum">
              <a:rPr lang="en-US" smtClean="0"/>
              <a:pPr/>
              <a:t>23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872212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QALYs: More for the prescriptive DA field to do?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 smtClean="0"/>
              <a:t>Instrument developers use psychometric techniques</a:t>
            </a:r>
          </a:p>
          <a:p>
            <a:pPr lvl="1"/>
            <a:r>
              <a:rPr lang="en-US" sz="1800" dirty="0" smtClean="0"/>
              <a:t>classical </a:t>
            </a:r>
            <a:r>
              <a:rPr lang="en-US" sz="1400" dirty="0" smtClean="0"/>
              <a:t>test</a:t>
            </a:r>
            <a:r>
              <a:rPr lang="en-US" sz="1800" dirty="0" smtClean="0"/>
              <a:t> theory (CTT)</a:t>
            </a:r>
          </a:p>
          <a:p>
            <a:pPr lvl="1"/>
            <a:r>
              <a:rPr lang="en-US" sz="1800" dirty="0" smtClean="0"/>
              <a:t>item response theory (IRT)</a:t>
            </a:r>
          </a:p>
          <a:p>
            <a:r>
              <a:rPr lang="en-US" sz="1800" dirty="0" smtClean="0"/>
              <a:t>… to assess reliability, validity, difficulty, stability</a:t>
            </a:r>
          </a:p>
          <a:p>
            <a:r>
              <a:rPr lang="en-US" sz="1800" dirty="0" smtClean="0"/>
              <a:t>These are not tasks for </a:t>
            </a:r>
            <a:r>
              <a:rPr lang="en-US" sz="1800" i="1" dirty="0" smtClean="0"/>
              <a:t>prescriptive </a:t>
            </a:r>
            <a:r>
              <a:rPr lang="en-US" sz="1800" dirty="0" smtClean="0"/>
              <a:t>DA.</a:t>
            </a:r>
            <a:endParaRPr lang="en-US" sz="1800" dirty="0"/>
          </a:p>
          <a:p>
            <a:pPr lvl="1"/>
            <a:endParaRPr lang="en-US" sz="1400" dirty="0" smtClean="0"/>
          </a:p>
          <a:p>
            <a:pPr lvl="1"/>
            <a:endParaRPr lang="en-US" sz="1400" dirty="0" smtClean="0"/>
          </a:p>
          <a:p>
            <a:endParaRPr lang="en-US" sz="1600" dirty="0" smtClean="0"/>
          </a:p>
          <a:p>
            <a:pPr lvl="1"/>
            <a:endParaRPr lang="en-US" sz="1400" dirty="0" smtClean="0"/>
          </a:p>
          <a:p>
            <a:pPr lvl="1"/>
            <a:endParaRPr lang="en-US" sz="1400" dirty="0" smtClean="0"/>
          </a:p>
          <a:p>
            <a:pPr lvl="1"/>
            <a:endParaRPr lang="en-US" sz="1400" dirty="0" smtClean="0"/>
          </a:p>
          <a:p>
            <a:pPr lvl="1"/>
            <a:endParaRPr lang="en-US" sz="1400" dirty="0" smtClean="0"/>
          </a:p>
          <a:p>
            <a:pPr lvl="1"/>
            <a:endParaRPr lang="en-US" sz="1400" dirty="0" smtClean="0"/>
          </a:p>
          <a:p>
            <a:pPr lvl="1"/>
            <a:endParaRPr lang="en-US" sz="1400" dirty="0" smtClean="0"/>
          </a:p>
        </p:txBody>
      </p:sp>
      <p:sp>
        <p:nvSpPr>
          <p:cNvPr id="20484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/>
              <a:t>Stanford University October 2011</a:t>
            </a:r>
          </a:p>
        </p:txBody>
      </p:sp>
      <p:sp>
        <p:nvSpPr>
          <p:cNvPr id="2048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BAF0561A-2734-4524-B3CC-ED2D78860083}" type="slidenum">
              <a:rPr lang="en-US" smtClean="0"/>
              <a:pPr/>
              <a:t>24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1873540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QALYs: More for the </a:t>
            </a:r>
            <a:r>
              <a:rPr lang="en-US" sz="3200" i="1" dirty="0" smtClean="0"/>
              <a:t>prescriptive</a:t>
            </a:r>
            <a:r>
              <a:rPr lang="en-US" sz="3200" dirty="0" smtClean="0"/>
              <a:t> DA field to do?  Important issues: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 smtClean="0"/>
              <a:t>Community preferences vs. preferences of those who have experienced a health state?  </a:t>
            </a:r>
            <a:r>
              <a:rPr lang="en-US" sz="1800" dirty="0" smtClean="0"/>
              <a:t>(see Drummond 2009 )</a:t>
            </a:r>
            <a:endParaRPr lang="en-US" sz="1800" dirty="0" smtClean="0"/>
          </a:p>
          <a:p>
            <a:r>
              <a:rPr lang="en-US" sz="1800" dirty="0" smtClean="0"/>
              <a:t>Different methods for valuing health yield different results </a:t>
            </a:r>
            <a:endParaRPr lang="en-US" sz="1800" dirty="0" smtClean="0"/>
          </a:p>
          <a:p>
            <a:pPr lvl="1"/>
            <a:r>
              <a:rPr lang="en-US" sz="1400" dirty="0" smtClean="0"/>
              <a:t>Standard gamble</a:t>
            </a:r>
          </a:p>
          <a:p>
            <a:pPr lvl="1"/>
            <a:r>
              <a:rPr lang="en-US" sz="1400" dirty="0" smtClean="0"/>
              <a:t>Time </a:t>
            </a:r>
            <a:r>
              <a:rPr lang="en-US" sz="1400" dirty="0" smtClean="0"/>
              <a:t>tradeoff</a:t>
            </a:r>
          </a:p>
          <a:p>
            <a:pPr lvl="1"/>
            <a:r>
              <a:rPr lang="en-US" sz="1400" dirty="0" smtClean="0"/>
              <a:t>Rating scale</a:t>
            </a:r>
          </a:p>
          <a:p>
            <a:pPr lvl="1"/>
            <a:r>
              <a:rPr lang="en-US" sz="1400" dirty="0" smtClean="0"/>
              <a:t>Person tradeoff</a:t>
            </a:r>
          </a:p>
          <a:p>
            <a:r>
              <a:rPr lang="en-US" sz="1800" dirty="0" smtClean="0"/>
              <a:t>Consensus that a standardized “reference method” is required for assessing QALYs</a:t>
            </a:r>
          </a:p>
          <a:p>
            <a:r>
              <a:rPr lang="en-US" sz="1800" dirty="0" smtClean="0"/>
              <a:t>Reluctance to endorse “yet another summary measure” (</a:t>
            </a:r>
            <a:r>
              <a:rPr lang="en-US" sz="1800" dirty="0" err="1" smtClean="0"/>
              <a:t>Fryback</a:t>
            </a:r>
            <a:r>
              <a:rPr lang="en-US" sz="1800" dirty="0" smtClean="0"/>
              <a:t> 2004)</a:t>
            </a:r>
          </a:p>
          <a:p>
            <a:pPr lvl="1"/>
            <a:r>
              <a:rPr lang="en-US" sz="1400" dirty="0" smtClean="0"/>
              <a:t>loss in ability to compare to previous research findings</a:t>
            </a:r>
          </a:p>
          <a:p>
            <a:pPr lvl="1"/>
            <a:r>
              <a:rPr lang="en-US" sz="1400" dirty="0" smtClean="0"/>
              <a:t>Measure would not be universally adopted</a:t>
            </a:r>
          </a:p>
          <a:p>
            <a:r>
              <a:rPr lang="en-US" sz="1800" dirty="0" smtClean="0"/>
              <a:t>These are not </a:t>
            </a:r>
            <a:r>
              <a:rPr lang="en-US" sz="1800" i="1" dirty="0" smtClean="0"/>
              <a:t>prescriptive </a:t>
            </a:r>
            <a:r>
              <a:rPr lang="en-US" sz="1800" dirty="0" smtClean="0"/>
              <a:t>DA issues …</a:t>
            </a:r>
          </a:p>
          <a:p>
            <a:pPr lvl="3"/>
            <a:endParaRPr lang="en-US" sz="1000" dirty="0" smtClean="0"/>
          </a:p>
          <a:p>
            <a:pPr lvl="1"/>
            <a:endParaRPr lang="en-US" sz="1600" dirty="0" smtClean="0"/>
          </a:p>
          <a:p>
            <a:pPr lvl="1"/>
            <a:endParaRPr lang="en-US" sz="1600" dirty="0" smtClean="0"/>
          </a:p>
          <a:p>
            <a:pPr lvl="1"/>
            <a:endParaRPr lang="en-US" sz="1600" dirty="0" smtClean="0"/>
          </a:p>
          <a:p>
            <a:pPr lvl="1"/>
            <a:endParaRPr lang="en-US" sz="1600" dirty="0" smtClean="0"/>
          </a:p>
          <a:p>
            <a:endParaRPr lang="en-US" sz="2000" dirty="0" smtClean="0"/>
          </a:p>
          <a:p>
            <a:pPr lvl="1"/>
            <a:endParaRPr lang="en-US" sz="1800" dirty="0" smtClean="0"/>
          </a:p>
          <a:p>
            <a:pPr lvl="1"/>
            <a:endParaRPr lang="en-US" sz="1800" dirty="0" smtClean="0"/>
          </a:p>
          <a:p>
            <a:pPr lvl="1"/>
            <a:endParaRPr lang="en-US" sz="1800" dirty="0" smtClean="0"/>
          </a:p>
          <a:p>
            <a:pPr lvl="1"/>
            <a:endParaRPr lang="en-US" sz="1800" dirty="0" smtClean="0"/>
          </a:p>
          <a:p>
            <a:pPr lvl="1"/>
            <a:endParaRPr lang="en-US" sz="1800" dirty="0" smtClean="0"/>
          </a:p>
          <a:p>
            <a:pPr lvl="1"/>
            <a:endParaRPr lang="en-US" sz="1800" dirty="0" smtClean="0"/>
          </a:p>
        </p:txBody>
      </p:sp>
      <p:sp>
        <p:nvSpPr>
          <p:cNvPr id="20484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/>
              <a:t>Stanford University October 2011</a:t>
            </a:r>
          </a:p>
        </p:txBody>
      </p:sp>
      <p:sp>
        <p:nvSpPr>
          <p:cNvPr id="2048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BAF0561A-2734-4524-B3CC-ED2D78860083}" type="slidenum">
              <a:rPr lang="en-US" smtClean="0"/>
              <a:pPr/>
              <a:t>25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651263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Health as a multiattribute concept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This is universally agreed to be the case.</a:t>
            </a:r>
          </a:p>
          <a:p>
            <a:r>
              <a:rPr lang="en-US" sz="2000" dirty="0" smtClean="0"/>
              <a:t>Existing instruments all have multiple dimensions/attributes</a:t>
            </a:r>
          </a:p>
          <a:p>
            <a:pPr lvl="1"/>
            <a:r>
              <a:rPr lang="en-US" sz="1800" dirty="0"/>
              <a:t> but not the </a:t>
            </a:r>
            <a:r>
              <a:rPr lang="en-US" sz="1800" i="1" dirty="0"/>
              <a:t>same</a:t>
            </a:r>
            <a:r>
              <a:rPr lang="en-US" sz="1800" dirty="0"/>
              <a:t> ones …</a:t>
            </a:r>
          </a:p>
          <a:p>
            <a:r>
              <a:rPr lang="en-US" sz="2000" dirty="0" smtClean="0"/>
              <a:t>HUI 2/3 both already based on multiattribute utility theory</a:t>
            </a:r>
          </a:p>
          <a:p>
            <a:r>
              <a:rPr lang="en-US" sz="2000" dirty="0" smtClean="0"/>
              <a:t>More for </a:t>
            </a:r>
            <a:r>
              <a:rPr lang="en-US" sz="2000" i="1" dirty="0" smtClean="0"/>
              <a:t>prescriptive</a:t>
            </a:r>
            <a:r>
              <a:rPr lang="en-US" sz="2000" dirty="0" smtClean="0"/>
              <a:t> DA to do?  Maybe not?</a:t>
            </a:r>
          </a:p>
          <a:p>
            <a:pPr lvl="1"/>
            <a:r>
              <a:rPr lang="en-US" sz="1800" dirty="0" smtClean="0"/>
              <a:t>Reluctance to endorse “yet another summary measure”</a:t>
            </a:r>
          </a:p>
          <a:p>
            <a:pPr lvl="1"/>
            <a:r>
              <a:rPr lang="en-US" sz="1800" dirty="0" smtClean="0"/>
              <a:t>Anything more complicated than additive or multiplicative might be too much of a “black box” to be accepted by practitioners</a:t>
            </a:r>
            <a:endParaRPr lang="en-US" sz="2000" dirty="0" smtClean="0"/>
          </a:p>
          <a:p>
            <a:endParaRPr lang="en-US" sz="2000" dirty="0" smtClean="0"/>
          </a:p>
          <a:p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Stanford University October 2011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9F2BEF-EE76-4895-8DA8-6ED9F4147133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5628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ISPOR Development Workshop 2007 on “Moving the QALY Forward: Building a Pragmatic Road”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Eight-Item Consensus statement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sz="2000" dirty="0" smtClean="0"/>
              <a:t>QALYs are a health-based input, but there are other inputs to health decisions.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sz="2000" dirty="0" smtClean="0"/>
              <a:t>QALYs can be used for population-wide and individual health decisions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sz="2000" dirty="0" smtClean="0"/>
              <a:t>Little is known about the relationship between health and general well-being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sz="2000" dirty="0" smtClean="0"/>
              <a:t>Who should provide health value inputs?</a:t>
            </a:r>
          </a:p>
          <a:p>
            <a:pPr marL="1257300" lvl="2" indent="-457200">
              <a:buFont typeface="+mj-lt"/>
              <a:buAutoNum type="alphaLcParenR"/>
            </a:pPr>
            <a:r>
              <a:rPr lang="en-US" sz="1700" dirty="0" smtClean="0"/>
              <a:t>Those who have experienced the health state?</a:t>
            </a:r>
          </a:p>
          <a:p>
            <a:pPr marL="1257300" lvl="2" indent="-457200">
              <a:buFont typeface="+mj-lt"/>
              <a:buAutoNum type="alphaLcParenR"/>
            </a:pPr>
            <a:r>
              <a:rPr lang="en-US" sz="1700" dirty="0" smtClean="0"/>
              <a:t>Representative sample of community members?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sz="2000" dirty="0" smtClean="0"/>
              <a:t>Distributive/ equity issues need to be addressed.</a:t>
            </a: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Stanford University October 2011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9F2BEF-EE76-4895-8DA8-6ED9F4147133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0530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ISPOR Development Workshop 2007 on “Moving the QALY Forward: Building a Pragmatic Road”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Eight-Item Consensus statement</a:t>
            </a:r>
          </a:p>
          <a:p>
            <a:pPr marL="857250" lvl="1" indent="-457200">
              <a:buFont typeface="+mj-lt"/>
              <a:buAutoNum type="arabicPeriod" startAt="6"/>
            </a:pPr>
            <a:r>
              <a:rPr lang="en-US" sz="2000" dirty="0" smtClean="0"/>
              <a:t>A need to better understand why different methods of QALY assessment give different answers</a:t>
            </a:r>
          </a:p>
          <a:p>
            <a:pPr marL="857250" lvl="1" indent="-457200">
              <a:buFont typeface="+mj-lt"/>
              <a:buAutoNum type="arabicPeriod" startAt="6"/>
            </a:pPr>
            <a:r>
              <a:rPr lang="en-US" sz="2000" dirty="0" smtClean="0"/>
              <a:t>Need for better ways to aggregate health impacts over time</a:t>
            </a:r>
          </a:p>
          <a:p>
            <a:pPr marL="1257300" lvl="3" indent="0">
              <a:buNone/>
            </a:pPr>
            <a:r>
              <a:rPr lang="en-US" sz="1400" dirty="0" smtClean="0"/>
              <a:t>HYEs theoretically superior but practically infeasible</a:t>
            </a:r>
          </a:p>
          <a:p>
            <a:pPr marL="857250" lvl="1" indent="-457200">
              <a:buFont typeface="+mj-lt"/>
              <a:buAutoNum type="arabicPeriod" startAt="6"/>
            </a:pPr>
            <a:r>
              <a:rPr lang="en-US" sz="2000" dirty="0" smtClean="0"/>
              <a:t>A “Reference Method” is needed for QALYs</a:t>
            </a:r>
          </a:p>
          <a:p>
            <a:r>
              <a:rPr lang="en-US" sz="2400" dirty="0" smtClean="0"/>
              <a:t>Which of these issues can be addressed by prescriptive DA?  </a:t>
            </a:r>
          </a:p>
          <a:p>
            <a:pPr lvl="1"/>
            <a:r>
              <a:rPr lang="en-US" sz="2000" dirty="0" smtClean="0"/>
              <a:t>Distributive/equity issues?</a:t>
            </a:r>
          </a:p>
          <a:p>
            <a:pPr lvl="1"/>
            <a:r>
              <a:rPr lang="en-US" sz="2000" dirty="0" smtClean="0"/>
              <a:t>Health impacts over time?</a:t>
            </a:r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Stanford University October 2011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9F2BEF-EE76-4895-8DA8-6ED9F4147133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14776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/>
              <a:t>Stanford University October 2011</a:t>
            </a:r>
          </a:p>
        </p:txBody>
      </p:sp>
      <p:sp>
        <p:nvSpPr>
          <p:cNvPr id="2253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8910D5C8-7184-4205-8215-711D2F56E53E}" type="slidenum">
              <a:rPr lang="en-US" smtClean="0"/>
              <a:pPr/>
              <a:t>29</a:t>
            </a:fld>
            <a:endParaRPr lang="en-US" smtClean="0"/>
          </a:p>
        </p:txBody>
      </p:sp>
      <p:sp>
        <p:nvSpPr>
          <p:cNvPr id="2253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Summary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000" dirty="0" smtClean="0"/>
              <a:t>Decision psychology continues to make contributions to medical decision analysis</a:t>
            </a:r>
          </a:p>
          <a:p>
            <a:pPr lvl="1" eaLnBrk="1" hangingPunct="1"/>
            <a:r>
              <a:rPr lang="en-US" sz="1600" dirty="0" smtClean="0"/>
              <a:t>Decision psychology</a:t>
            </a:r>
          </a:p>
          <a:p>
            <a:pPr lvl="1" eaLnBrk="1" hangingPunct="1"/>
            <a:r>
              <a:rPr lang="en-US" sz="1600" dirty="0" smtClean="0"/>
              <a:t>Preference/ utility</a:t>
            </a:r>
          </a:p>
          <a:p>
            <a:pPr lvl="1" eaLnBrk="1" hangingPunct="1"/>
            <a:r>
              <a:rPr lang="en-US" sz="1600" dirty="0" smtClean="0"/>
              <a:t>Shared decision making </a:t>
            </a:r>
          </a:p>
          <a:p>
            <a:pPr lvl="1" eaLnBrk="1" hangingPunct="1"/>
            <a:r>
              <a:rPr lang="en-US" sz="1600" dirty="0" smtClean="0"/>
              <a:t>Risk communication</a:t>
            </a:r>
          </a:p>
          <a:p>
            <a:pPr eaLnBrk="1" hangingPunct="1"/>
            <a:r>
              <a:rPr lang="en-US" sz="2000" dirty="0" smtClean="0"/>
              <a:t>Prescriptive DA forms the basis for medical DA</a:t>
            </a:r>
          </a:p>
          <a:p>
            <a:pPr lvl="1" eaLnBrk="1" hangingPunct="1"/>
            <a:r>
              <a:rPr lang="en-US" sz="1800" dirty="0" smtClean="0"/>
              <a:t>Basic concepts and tools widely used</a:t>
            </a:r>
          </a:p>
          <a:p>
            <a:pPr lvl="1" eaLnBrk="1" hangingPunct="1"/>
            <a:r>
              <a:rPr lang="en-US" sz="1800" dirty="0" smtClean="0"/>
              <a:t>More sophisticated methods not understood and not applied</a:t>
            </a:r>
          </a:p>
          <a:p>
            <a:pPr eaLnBrk="1" hangingPunct="1"/>
            <a:r>
              <a:rPr lang="en-US" sz="2000" dirty="0" smtClean="0"/>
              <a:t>Health quality (QALYs)</a:t>
            </a:r>
          </a:p>
          <a:p>
            <a:pPr lvl="1" eaLnBrk="1" hangingPunct="1"/>
            <a:r>
              <a:rPr lang="en-US" sz="1600" dirty="0" smtClean="0"/>
              <a:t>Some opportunities for prescriptive DA contributions</a:t>
            </a:r>
          </a:p>
          <a:p>
            <a:pPr lvl="1" eaLnBrk="1" hangingPunct="1"/>
            <a:r>
              <a:rPr lang="en-US" sz="1600" dirty="0" smtClean="0"/>
              <a:t>The biggest stumbling blocks to progress do not appear solvable by prescriptive DA</a:t>
            </a:r>
          </a:p>
          <a:p>
            <a:pPr eaLnBrk="1" hangingPunct="1"/>
            <a:endParaRPr lang="en-US" sz="2000" dirty="0" smtClean="0"/>
          </a:p>
          <a:p>
            <a:pPr eaLnBrk="1" hangingPunct="1"/>
            <a:endParaRPr lang="en-US" sz="2000" dirty="0" smtClean="0"/>
          </a:p>
          <a:p>
            <a:pPr lvl="1" eaLnBrk="1" hangingPunct="1"/>
            <a:endParaRPr lang="en-US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/>
              <a:t>Stanford University October 2011</a:t>
            </a:r>
          </a:p>
        </p:txBody>
      </p:sp>
      <p:sp>
        <p:nvSpPr>
          <p:cNvPr id="512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4B165982-3CE6-481C-928D-70F709620793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51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My Input to Today’s Discussion</a:t>
            </a:r>
          </a:p>
        </p:txBody>
      </p:sp>
      <p:sp>
        <p:nvSpPr>
          <p:cNvPr id="512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The field of medical decision making</a:t>
            </a:r>
          </a:p>
          <a:p>
            <a:pPr eaLnBrk="1" hangingPunct="1"/>
            <a:r>
              <a:rPr lang="en-US" dirty="0" smtClean="0"/>
              <a:t>Relationships between medical decision analysis and the broader DA field</a:t>
            </a:r>
          </a:p>
          <a:p>
            <a:pPr eaLnBrk="1" hangingPunct="1"/>
            <a:r>
              <a:rPr lang="en-US" dirty="0" smtClean="0"/>
              <a:t>A nonscientific report based on my impressions only 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/>
              <a:t>Stanford University October 2011</a:t>
            </a:r>
          </a:p>
        </p:txBody>
      </p:sp>
      <p:sp>
        <p:nvSpPr>
          <p:cNvPr id="2355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0D1B4594-FAF9-41D3-B5FC-EEB1093C8D8A}" type="slidenum">
              <a:rPr lang="en-US" smtClean="0"/>
              <a:pPr/>
              <a:t>30</a:t>
            </a:fld>
            <a:endParaRPr lang="en-US" smtClean="0"/>
          </a:p>
        </p:txBody>
      </p:sp>
      <p:sp>
        <p:nvSpPr>
          <p:cNvPr id="2355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Questions/ comments to follow …</a:t>
            </a:r>
          </a:p>
        </p:txBody>
      </p:sp>
      <p:pic>
        <p:nvPicPr>
          <p:cNvPr id="23557" name="Picture 4" descr="MCBS01705_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1388" y="2309813"/>
            <a:ext cx="1758950" cy="177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/>
              <a:t>Stanford University October 2011</a:t>
            </a:r>
          </a:p>
        </p:txBody>
      </p:sp>
      <p:sp>
        <p:nvSpPr>
          <p:cNvPr id="614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2B768DBB-BFA0-41FF-A7F5-FD611DD4EC7B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smtClean="0"/>
              <a:t>The Field of Medical Decision Making</a:t>
            </a:r>
          </a:p>
        </p:txBody>
      </p:sp>
      <p:sp>
        <p:nvSpPr>
          <p:cNvPr id="614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500" smtClean="0"/>
              <a:t>Modeling to aid diagnostic and therapeutic choice by physicians and treatment choice by patients</a:t>
            </a:r>
          </a:p>
          <a:p>
            <a:pPr eaLnBrk="1" hangingPunct="1"/>
            <a:r>
              <a:rPr lang="en-US" sz="2500" smtClean="0"/>
              <a:t>Cost-effectiveness modeling to inform public policy</a:t>
            </a:r>
          </a:p>
          <a:p>
            <a:pPr eaLnBrk="1" hangingPunct="1"/>
            <a:r>
              <a:rPr lang="en-US" sz="2500" smtClean="0"/>
              <a:t>Decision psychology: Understanding/ predicting patient and physician choices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/>
              <a:t>Stanford University October 2011</a:t>
            </a:r>
          </a:p>
        </p:txBody>
      </p:sp>
      <p:sp>
        <p:nvSpPr>
          <p:cNvPr id="717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72926FEA-0FD5-45C3-9677-948CAECF3CE3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Relationships</a:t>
            </a:r>
          </a:p>
        </p:txBody>
      </p:sp>
      <p:sp>
        <p:nvSpPr>
          <p:cNvPr id="13316" name="Oval 4"/>
          <p:cNvSpPr>
            <a:spLocks noChangeArrowheads="1"/>
          </p:cNvSpPr>
          <p:nvPr/>
        </p:nvSpPr>
        <p:spPr bwMode="auto">
          <a:xfrm>
            <a:off x="4310063" y="3886200"/>
            <a:ext cx="3919537" cy="2209800"/>
          </a:xfrm>
          <a:prstGeom prst="ellipse">
            <a:avLst/>
          </a:prstGeom>
          <a:solidFill>
            <a:schemeClr val="accent1">
              <a:alpha val="18039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b"/>
          <a:lstStyle/>
          <a:p>
            <a:pPr algn="ctr"/>
            <a:r>
              <a:rPr lang="en-US"/>
              <a:t>Decision </a:t>
            </a:r>
          </a:p>
          <a:p>
            <a:pPr algn="ctr"/>
            <a:r>
              <a:rPr lang="en-US"/>
              <a:t>Analysis</a:t>
            </a:r>
          </a:p>
        </p:txBody>
      </p:sp>
      <p:sp>
        <p:nvSpPr>
          <p:cNvPr id="13317" name="Oval 5"/>
          <p:cNvSpPr>
            <a:spLocks noChangeArrowheads="1"/>
          </p:cNvSpPr>
          <p:nvPr/>
        </p:nvSpPr>
        <p:spPr bwMode="auto">
          <a:xfrm>
            <a:off x="3276600" y="3810000"/>
            <a:ext cx="2852738" cy="1277938"/>
          </a:xfrm>
          <a:prstGeom prst="ellipse">
            <a:avLst/>
          </a:prstGeom>
          <a:solidFill>
            <a:schemeClr val="accent1">
              <a:alpha val="18039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Medical Decision </a:t>
            </a:r>
          </a:p>
          <a:p>
            <a:pPr algn="ctr"/>
            <a:r>
              <a:rPr lang="en-US"/>
              <a:t>Analysis</a:t>
            </a:r>
          </a:p>
        </p:txBody>
      </p:sp>
      <p:sp>
        <p:nvSpPr>
          <p:cNvPr id="13318" name="Oval 6"/>
          <p:cNvSpPr>
            <a:spLocks noChangeArrowheads="1"/>
          </p:cNvSpPr>
          <p:nvPr/>
        </p:nvSpPr>
        <p:spPr bwMode="auto">
          <a:xfrm>
            <a:off x="990600" y="1600200"/>
            <a:ext cx="4876800" cy="2895600"/>
          </a:xfrm>
          <a:prstGeom prst="ellipse">
            <a:avLst/>
          </a:prstGeom>
          <a:solidFill>
            <a:schemeClr val="accent1">
              <a:alpha val="10196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ctr"/>
            <a:r>
              <a:rPr lang="en-US"/>
              <a:t>Health Economics</a:t>
            </a:r>
          </a:p>
        </p:txBody>
      </p:sp>
      <p:sp>
        <p:nvSpPr>
          <p:cNvPr id="13319" name="Oval 7"/>
          <p:cNvSpPr>
            <a:spLocks noChangeArrowheads="1"/>
          </p:cNvSpPr>
          <p:nvPr/>
        </p:nvSpPr>
        <p:spPr bwMode="auto">
          <a:xfrm>
            <a:off x="3886200" y="1524000"/>
            <a:ext cx="5105400" cy="3276600"/>
          </a:xfrm>
          <a:prstGeom prst="ellipse">
            <a:avLst/>
          </a:prstGeom>
          <a:solidFill>
            <a:schemeClr val="accent1">
              <a:alpha val="10196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17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ctr"/>
            <a:r>
              <a:rPr lang="en-US"/>
              <a:t>Statistics</a:t>
            </a:r>
          </a:p>
        </p:txBody>
      </p:sp>
      <p:sp>
        <p:nvSpPr>
          <p:cNvPr id="13321" name="Oval 9"/>
          <p:cNvSpPr>
            <a:spLocks noChangeArrowheads="1"/>
          </p:cNvSpPr>
          <p:nvPr/>
        </p:nvSpPr>
        <p:spPr bwMode="auto">
          <a:xfrm>
            <a:off x="2438400" y="4648200"/>
            <a:ext cx="2852738" cy="1277938"/>
          </a:xfrm>
          <a:prstGeom prst="ellipse">
            <a:avLst/>
          </a:prstGeom>
          <a:solidFill>
            <a:schemeClr val="accent1">
              <a:alpha val="18039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b"/>
          <a:lstStyle/>
          <a:p>
            <a:pPr algn="ctr"/>
            <a:r>
              <a:rPr lang="en-US"/>
              <a:t>Decision </a:t>
            </a:r>
          </a:p>
          <a:p>
            <a:pPr algn="ctr"/>
            <a:r>
              <a:rPr lang="en-US"/>
              <a:t>Psychology</a:t>
            </a:r>
          </a:p>
        </p:txBody>
      </p:sp>
      <p:sp>
        <p:nvSpPr>
          <p:cNvPr id="13322" name="Oval 10"/>
          <p:cNvSpPr>
            <a:spLocks noChangeArrowheads="1"/>
          </p:cNvSpPr>
          <p:nvPr/>
        </p:nvSpPr>
        <p:spPr bwMode="auto">
          <a:xfrm>
            <a:off x="2667000" y="2895600"/>
            <a:ext cx="2971800" cy="1295400"/>
          </a:xfrm>
          <a:prstGeom prst="ellipse">
            <a:avLst/>
          </a:prstGeom>
          <a:solidFill>
            <a:schemeClr val="accent1">
              <a:alpha val="18039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Cost</a:t>
            </a:r>
          </a:p>
          <a:p>
            <a:pPr algn="ctr"/>
            <a:r>
              <a:rPr lang="en-US"/>
              <a:t>-Effectiveness</a:t>
            </a:r>
          </a:p>
          <a:p>
            <a:pPr algn="ctr"/>
            <a:r>
              <a:rPr lang="en-US"/>
              <a:t> Analysis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3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3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3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3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6" grpId="0" animBg="1"/>
      <p:bldP spid="13317" grpId="0" animBg="1"/>
      <p:bldP spid="13318" grpId="0" animBg="1"/>
      <p:bldP spid="13319" grpId="0" animBg="1"/>
      <p:bldP spid="13321" grpId="0" animBg="1"/>
      <p:bldP spid="1332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/>
              <a:t>Stanford University October 2011</a:t>
            </a:r>
          </a:p>
        </p:txBody>
      </p:sp>
      <p:sp>
        <p:nvSpPr>
          <p:cNvPr id="2150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030435F3-0FBF-486A-8541-012BEE4777E9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2150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smtClean="0"/>
              <a:t>Is methodological preparation enough?</a:t>
            </a:r>
          </a:p>
        </p:txBody>
      </p:sp>
      <p:sp>
        <p:nvSpPr>
          <p:cNvPr id="2150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1900" i="1" dirty="0" smtClean="0"/>
              <a:t>No</a:t>
            </a:r>
            <a:r>
              <a:rPr lang="en-US" sz="1900" dirty="0" smtClean="0"/>
              <a:t>: Medical DA researchers are almost always attached to </a:t>
            </a:r>
            <a:r>
              <a:rPr lang="en-US" sz="1900" i="1" dirty="0" smtClean="0">
                <a:solidFill>
                  <a:srgbClr val="FF0000"/>
                </a:solidFill>
              </a:rPr>
              <a:t>institutions serving real-world stakeholders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700" dirty="0" smtClean="0"/>
              <a:t>Bloomberg School of Public Health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700" dirty="0" smtClean="0"/>
              <a:t>Center for Disease Control and Prevention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700" dirty="0" smtClean="0"/>
              <a:t>Centre for Evaluation of Medicines (CEM),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700" dirty="0" smtClean="0"/>
              <a:t>Cleveland Clinic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700" dirty="0" smtClean="0"/>
              <a:t>Dept. of Social Medicine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700" dirty="0" smtClean="0"/>
              <a:t>Erasmus University Medical School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700" dirty="0" smtClean="0"/>
              <a:t>Center for Health Policy, Palo Alto, CA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700" dirty="0" smtClean="0"/>
              <a:t>Institute for Health, Health Care Policy and Aging Research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700" dirty="0" smtClean="0"/>
              <a:t>Mayo Clinic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700" dirty="0" smtClean="0"/>
              <a:t>MD Anderson Cancer Center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700" dirty="0" smtClean="0"/>
              <a:t>Merck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700" dirty="0" smtClean="0"/>
              <a:t>Minneapolis VA </a:t>
            </a:r>
            <a:r>
              <a:rPr lang="en-US" sz="1700" dirty="0" err="1" smtClean="0"/>
              <a:t>Ctr</a:t>
            </a:r>
            <a:endParaRPr lang="en-US" sz="1700" dirty="0" smtClean="0"/>
          </a:p>
          <a:p>
            <a:pPr lvl="1" eaLnBrk="1" hangingPunct="1">
              <a:lnSpc>
                <a:spcPct val="80000"/>
              </a:lnSpc>
            </a:pPr>
            <a:r>
              <a:rPr lang="en-US" sz="1700" dirty="0" smtClean="0"/>
              <a:t>Portland VA Medical </a:t>
            </a:r>
            <a:r>
              <a:rPr lang="en-US" sz="1700" dirty="0" err="1" smtClean="0"/>
              <a:t>Ctr</a:t>
            </a:r>
            <a:endParaRPr lang="en-US" sz="1700" dirty="0" smtClean="0"/>
          </a:p>
          <a:p>
            <a:pPr lvl="1" eaLnBrk="1" hangingPunct="1">
              <a:lnSpc>
                <a:spcPct val="80000"/>
              </a:lnSpc>
            </a:pPr>
            <a:r>
              <a:rPr lang="en-US" sz="1700" dirty="0" smtClean="0"/>
              <a:t>VA San Diego Healthcare System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Journals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Publication of clinical decision analyses in medical journals is widespread</a:t>
            </a:r>
          </a:p>
          <a:p>
            <a:pPr lvl="1"/>
            <a:r>
              <a:rPr lang="en-US" sz="2000" dirty="0" smtClean="0"/>
              <a:t>Frequently involve decision trees dovetailing into Markov models</a:t>
            </a:r>
          </a:p>
          <a:p>
            <a:pPr lvl="1"/>
            <a:r>
              <a:rPr lang="en-US" sz="2000" dirty="0" smtClean="0"/>
              <a:t>PubMed search for 2010 with abstracts containing “Markov”: 1426 papers!</a:t>
            </a:r>
          </a:p>
          <a:p>
            <a:pPr lvl="1"/>
            <a:r>
              <a:rPr lang="en-US" sz="2000" dirty="0" smtClean="0"/>
              <a:t>PubMed search for 2010 with abstracts containing “Markov” and titles containing “Effectiveness”: 200 papers.</a:t>
            </a:r>
          </a:p>
          <a:p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Stanford University October 2011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9F2BEF-EE76-4895-8DA8-6ED9F4147133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423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Journals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Journals with methodological focus</a:t>
            </a:r>
          </a:p>
          <a:p>
            <a:pPr lvl="1"/>
            <a:r>
              <a:rPr lang="en-US" sz="2000" i="1" dirty="0" smtClean="0"/>
              <a:t>Medical Decision Making</a:t>
            </a:r>
          </a:p>
          <a:p>
            <a:pPr lvl="1"/>
            <a:r>
              <a:rPr lang="en-US" sz="2000" i="1" dirty="0" smtClean="0"/>
              <a:t>Value in Health</a:t>
            </a:r>
          </a:p>
          <a:p>
            <a:pPr lvl="1"/>
            <a:r>
              <a:rPr lang="en-US" sz="2000" i="1" dirty="0" smtClean="0"/>
              <a:t>International J. of Technology Assessment in Health Care</a:t>
            </a:r>
          </a:p>
          <a:p>
            <a:pPr lvl="1"/>
            <a:r>
              <a:rPr lang="en-US" sz="2000" i="1" dirty="0" smtClean="0"/>
              <a:t>Health Economics</a:t>
            </a:r>
          </a:p>
          <a:p>
            <a:pPr lvl="1"/>
            <a:r>
              <a:rPr lang="en-US" sz="2000" i="1" dirty="0" smtClean="0"/>
              <a:t>J. of Health Economics</a:t>
            </a:r>
          </a:p>
          <a:p>
            <a:pPr lvl="1"/>
            <a:r>
              <a:rPr lang="en-US" sz="2000" i="1" dirty="0" smtClean="0"/>
              <a:t>Medical Care</a:t>
            </a:r>
          </a:p>
          <a:p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Stanford University October 2011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9F2BEF-EE76-4895-8DA8-6ED9F4147133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4607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/>
              <a:t>Stanford University October 2011</a:t>
            </a:r>
          </a:p>
        </p:txBody>
      </p:sp>
      <p:sp>
        <p:nvSpPr>
          <p:cNvPr id="819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241AD4C6-C686-4483-830F-9F18D9B8979D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smtClean="0"/>
              <a:t>Examples of research (last three issues of </a:t>
            </a:r>
            <a:r>
              <a:rPr lang="en-US" sz="3200" i="1" smtClean="0"/>
              <a:t>Medical Decision Making</a:t>
            </a:r>
            <a:r>
              <a:rPr lang="en-US" sz="3200" smtClean="0"/>
              <a:t>)</a:t>
            </a:r>
          </a:p>
        </p:txBody>
      </p:sp>
      <p:sp>
        <p:nvSpPr>
          <p:cNvPr id="819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0013" y="1676400"/>
            <a:ext cx="7313612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1800" dirty="0" smtClean="0"/>
              <a:t>Decision Psychology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400" dirty="0" smtClean="0"/>
              <a:t>Dynamics of Trust in Medical Decision Making: An Experimental Investigation into Underlying Processes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400" dirty="0" smtClean="0"/>
              <a:t>The 1-in-X Effect on the Subjective Assessment of Medical Probabilities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400" dirty="0" smtClean="0"/>
              <a:t>The Decision Making Control Instrument to Assess Voluntary Consent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400" dirty="0" smtClean="0"/>
              <a:t>The Influence of Narrative v. Statistical Information on Perceiving Vaccination Risks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400" dirty="0" smtClean="0"/>
              <a:t>Information for Decision Making by Patients With Early-Stage Prostate Cancer: A Comparison Across 9 Countries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400" dirty="0" smtClean="0"/>
              <a:t>Impact on Decisions to Start or Continue Medicines of Providing Information to Patients about Possible Benefits and/or Harms: A Systematic Review and Meta-Analysis</a:t>
            </a:r>
          </a:p>
          <a:p>
            <a:pPr eaLnBrk="1" hangingPunct="1">
              <a:lnSpc>
                <a:spcPct val="90000"/>
              </a:lnSpc>
            </a:pPr>
            <a:r>
              <a:rPr lang="en-US" sz="1800" dirty="0" smtClean="0"/>
              <a:t>Preferences and Utilities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400" dirty="0" smtClean="0"/>
              <a:t>Estimation of a Preference-Based </a:t>
            </a:r>
            <a:r>
              <a:rPr lang="en-US" sz="1400" dirty="0" err="1" smtClean="0"/>
              <a:t>Carer</a:t>
            </a:r>
            <a:r>
              <a:rPr lang="en-US" sz="1400" dirty="0" smtClean="0"/>
              <a:t> Experience Scale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400" dirty="0" smtClean="0"/>
              <a:t>Eliciting Benefit–Risk Preferences and Probability-Weighted Utility Using Choice-Format Conjoint Analysis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400" dirty="0" smtClean="0"/>
              <a:t>Predicting EQ-5D Utility Scores from the Seattle Angina Questionnaire in Coronary Artery Disease: A Mapping Algorithm Using a Bayesian Framework </a:t>
            </a:r>
          </a:p>
          <a:p>
            <a:pPr eaLnBrk="1" hangingPunct="1">
              <a:lnSpc>
                <a:spcPct val="90000"/>
              </a:lnSpc>
            </a:pPr>
            <a:endParaRPr lang="en-US" sz="1500" dirty="0" smtClean="0"/>
          </a:p>
          <a:p>
            <a:pPr eaLnBrk="1" hangingPunct="1">
              <a:lnSpc>
                <a:spcPct val="90000"/>
              </a:lnSpc>
            </a:pPr>
            <a:endParaRPr lang="en-US" sz="15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clipse">
  <a:themeElements>
    <a:clrScheme name="Eclipse 1">
      <a:dk1>
        <a:srgbClr val="000000"/>
      </a:dk1>
      <a:lt1>
        <a:srgbClr val="FFFFFF"/>
      </a:lt1>
      <a:dk2>
        <a:srgbClr val="006666"/>
      </a:dk2>
      <a:lt2>
        <a:srgbClr val="5F5F5F"/>
      </a:lt2>
      <a:accent1>
        <a:srgbClr val="33CCCC"/>
      </a:accent1>
      <a:accent2>
        <a:srgbClr val="99CCCC"/>
      </a:accent2>
      <a:accent3>
        <a:srgbClr val="FFFFFF"/>
      </a:accent3>
      <a:accent4>
        <a:srgbClr val="000000"/>
      </a:accent4>
      <a:accent5>
        <a:srgbClr val="ADE2E2"/>
      </a:accent5>
      <a:accent6>
        <a:srgbClr val="8AB9B9"/>
      </a:accent6>
      <a:hlink>
        <a:srgbClr val="006666"/>
      </a:hlink>
      <a:folHlink>
        <a:srgbClr val="B2B2B2"/>
      </a:folHlink>
    </a:clrScheme>
    <a:fontScheme name="Eclipse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Eclipse 1">
        <a:dk1>
          <a:srgbClr val="000000"/>
        </a:dk1>
        <a:lt1>
          <a:srgbClr val="FFFFFF"/>
        </a:lt1>
        <a:dk2>
          <a:srgbClr val="006666"/>
        </a:dk2>
        <a:lt2>
          <a:srgbClr val="5F5F5F"/>
        </a:lt2>
        <a:accent1>
          <a:srgbClr val="33CCCC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A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2">
        <a:dk1>
          <a:srgbClr val="000000"/>
        </a:dk1>
        <a:lt1>
          <a:srgbClr val="FFFFFF"/>
        </a:lt1>
        <a:dk2>
          <a:srgbClr val="333366"/>
        </a:dk2>
        <a:lt2>
          <a:srgbClr val="5F5F5F"/>
        </a:lt2>
        <a:accent1>
          <a:srgbClr val="CC99FF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E2CAFF"/>
        </a:accent5>
        <a:accent6>
          <a:srgbClr val="8AB9B9"/>
        </a:accent6>
        <a:hlink>
          <a:srgbClr val="666699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3">
        <a:dk1>
          <a:srgbClr val="000000"/>
        </a:dk1>
        <a:lt1>
          <a:srgbClr val="FFFFFF"/>
        </a:lt1>
        <a:dk2>
          <a:srgbClr val="0000CC"/>
        </a:dk2>
        <a:lt2>
          <a:srgbClr val="434343"/>
        </a:lt2>
        <a:accent1>
          <a:srgbClr val="99CC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E7B900"/>
        </a:accent6>
        <a:hlink>
          <a:srgbClr val="FF00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4">
        <a:dk1>
          <a:srgbClr val="000000"/>
        </a:dk1>
        <a:lt1>
          <a:srgbClr val="64AAAE"/>
        </a:lt1>
        <a:dk2>
          <a:srgbClr val="FFFFCC"/>
        </a:dk2>
        <a:lt2>
          <a:srgbClr val="5F5F5F"/>
        </a:lt2>
        <a:accent1>
          <a:srgbClr val="B4B1DB"/>
        </a:accent1>
        <a:accent2>
          <a:srgbClr val="61C1D7"/>
        </a:accent2>
        <a:accent3>
          <a:srgbClr val="B8D2D3"/>
        </a:accent3>
        <a:accent4>
          <a:srgbClr val="000000"/>
        </a:accent4>
        <a:accent5>
          <a:srgbClr val="D6D5EA"/>
        </a:accent5>
        <a:accent6>
          <a:srgbClr val="57AFC3"/>
        </a:accent6>
        <a:hlink>
          <a:srgbClr val="257177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5">
        <a:dk1>
          <a:srgbClr val="5F5F5F"/>
        </a:dk1>
        <a:lt1>
          <a:srgbClr val="F8F8F8"/>
        </a:lt1>
        <a:dk2>
          <a:srgbClr val="2A285A"/>
        </a:dk2>
        <a:lt2>
          <a:srgbClr val="FFFFFF"/>
        </a:lt2>
        <a:accent1>
          <a:srgbClr val="999966"/>
        </a:accent1>
        <a:accent2>
          <a:srgbClr val="8C8B9D"/>
        </a:accent2>
        <a:accent3>
          <a:srgbClr val="ACACB5"/>
        </a:accent3>
        <a:accent4>
          <a:srgbClr val="D4D4D4"/>
        </a:accent4>
        <a:accent5>
          <a:srgbClr val="CACAB8"/>
        </a:accent5>
        <a:accent6>
          <a:srgbClr val="7E7D8E"/>
        </a:accent6>
        <a:hlink>
          <a:srgbClr val="465174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6">
        <a:dk1>
          <a:srgbClr val="434343"/>
        </a:dk1>
        <a:lt1>
          <a:srgbClr val="FFFFFF"/>
        </a:lt1>
        <a:dk2>
          <a:srgbClr val="360404"/>
        </a:dk2>
        <a:lt2>
          <a:srgbClr val="FFFFFF"/>
        </a:lt2>
        <a:accent1>
          <a:srgbClr val="669900"/>
        </a:accent1>
        <a:accent2>
          <a:srgbClr val="CC6600"/>
        </a:accent2>
        <a:accent3>
          <a:srgbClr val="AEAAAA"/>
        </a:accent3>
        <a:accent4>
          <a:srgbClr val="DADADA"/>
        </a:accent4>
        <a:accent5>
          <a:srgbClr val="B8CAAA"/>
        </a:accent5>
        <a:accent6>
          <a:srgbClr val="B95C00"/>
        </a:accent6>
        <a:hlink>
          <a:srgbClr val="CC33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7">
        <a:dk1>
          <a:srgbClr val="434343"/>
        </a:dk1>
        <a:lt1>
          <a:srgbClr val="FFFFFF"/>
        </a:lt1>
        <a:dk2>
          <a:srgbClr val="000000"/>
        </a:dk2>
        <a:lt2>
          <a:srgbClr val="8285FE"/>
        </a:lt2>
        <a:accent1>
          <a:srgbClr val="669900"/>
        </a:accent1>
        <a:accent2>
          <a:srgbClr val="9900FF"/>
        </a:accent2>
        <a:accent3>
          <a:srgbClr val="AAAAAA"/>
        </a:accent3>
        <a:accent4>
          <a:srgbClr val="DADADA"/>
        </a:accent4>
        <a:accent5>
          <a:srgbClr val="B8CAAA"/>
        </a:accent5>
        <a:accent6>
          <a:srgbClr val="8A00E7"/>
        </a:accent6>
        <a:hlink>
          <a:srgbClr val="6600CC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8">
        <a:dk1>
          <a:srgbClr val="434343"/>
        </a:dk1>
        <a:lt1>
          <a:srgbClr val="FFFFFF"/>
        </a:lt1>
        <a:dk2>
          <a:srgbClr val="000000"/>
        </a:dk2>
        <a:lt2>
          <a:srgbClr val="0066FF"/>
        </a:lt2>
        <a:accent1>
          <a:srgbClr val="339966"/>
        </a:accent1>
        <a:accent2>
          <a:srgbClr val="FFCC00"/>
        </a:accent2>
        <a:accent3>
          <a:srgbClr val="AAAAAA"/>
        </a:accent3>
        <a:accent4>
          <a:srgbClr val="DADADA"/>
        </a:accent4>
        <a:accent5>
          <a:srgbClr val="ADCAB8"/>
        </a:accent5>
        <a:accent6>
          <a:srgbClr val="E7B900"/>
        </a:accent6>
        <a:hlink>
          <a:srgbClr val="CC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9">
        <a:dk1>
          <a:srgbClr val="333300"/>
        </a:dk1>
        <a:lt1>
          <a:srgbClr val="FFFFFF"/>
        </a:lt1>
        <a:dk2>
          <a:srgbClr val="669900"/>
        </a:dk2>
        <a:lt2>
          <a:srgbClr val="FFFFCC"/>
        </a:lt2>
        <a:accent1>
          <a:srgbClr val="CCCC00"/>
        </a:accent1>
        <a:accent2>
          <a:srgbClr val="99CC00"/>
        </a:accent2>
        <a:accent3>
          <a:srgbClr val="B8CAAA"/>
        </a:accent3>
        <a:accent4>
          <a:srgbClr val="DADADA"/>
        </a:accent4>
        <a:accent5>
          <a:srgbClr val="E2E2AA"/>
        </a:accent5>
        <a:accent6>
          <a:srgbClr val="8AB900"/>
        </a:accent6>
        <a:hlink>
          <a:srgbClr val="336600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10">
        <a:dk1>
          <a:srgbClr val="333333"/>
        </a:dk1>
        <a:lt1>
          <a:srgbClr val="FFFFCC"/>
        </a:lt1>
        <a:dk2>
          <a:srgbClr val="660000"/>
        </a:dk2>
        <a:lt2>
          <a:srgbClr val="CCCCCC"/>
        </a:lt2>
        <a:accent1>
          <a:srgbClr val="FF6600"/>
        </a:accent1>
        <a:accent2>
          <a:srgbClr val="CC3300"/>
        </a:accent2>
        <a:accent3>
          <a:srgbClr val="B8AAAA"/>
        </a:accent3>
        <a:accent4>
          <a:srgbClr val="DADAAE"/>
        </a:accent4>
        <a:accent5>
          <a:srgbClr val="FFB8AA"/>
        </a:accent5>
        <a:accent6>
          <a:srgbClr val="B92D00"/>
        </a:accent6>
        <a:hlink>
          <a:srgbClr val="9900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Eclipse</Template>
  <TotalTime>3113</TotalTime>
  <Words>2019</Words>
  <Application>Microsoft Office PowerPoint</Application>
  <PresentationFormat>On-screen Show (4:3)</PresentationFormat>
  <Paragraphs>379</Paragraphs>
  <Slides>30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Eclipse</vt:lpstr>
      <vt:lpstr>Decision Analysis: Aspects of Medical Decision Making</vt:lpstr>
      <vt:lpstr>Contributions</vt:lpstr>
      <vt:lpstr>My Input to Today’s Discussion</vt:lpstr>
      <vt:lpstr>The Field of Medical Decision Making</vt:lpstr>
      <vt:lpstr>Relationships</vt:lpstr>
      <vt:lpstr>Is methodological preparation enough?</vt:lpstr>
      <vt:lpstr>Journals</vt:lpstr>
      <vt:lpstr>Journals</vt:lpstr>
      <vt:lpstr>Examples of research (last three issues of Medical Decision Making)</vt:lpstr>
      <vt:lpstr>Examples of research (last three issues of Medical Decision Making)</vt:lpstr>
      <vt:lpstr>Examples of research (last three issues of Medical Decision Making)</vt:lpstr>
      <vt:lpstr>Examples of research (last three issues of Medical Decision Making)</vt:lpstr>
      <vt:lpstr>Activity: SMDM versus INFORMS DA Cluster</vt:lpstr>
      <vt:lpstr>Activity (Based on SMDM 2006 participation)</vt:lpstr>
      <vt:lpstr>Academic Preparation SMDM Associate Editors: PhD areas</vt:lpstr>
      <vt:lpstr>Academic Preparation: What do these areas have in common?</vt:lpstr>
      <vt:lpstr>Impacts of the DA field on medical decision making</vt:lpstr>
      <vt:lpstr>Impacts of prescriptive DA on the medical field</vt:lpstr>
      <vt:lpstr>Impacts of prescriptive DA on the medical field</vt:lpstr>
      <vt:lpstr>Impacts of prescriptive DA on the medical field</vt:lpstr>
      <vt:lpstr>Impacts of prescriptive DA on the medical field</vt:lpstr>
      <vt:lpstr>Impacts of prescriptive DA: Current research on QALYs</vt:lpstr>
      <vt:lpstr>QALYs: More for the prescriptive DA field to do?</vt:lpstr>
      <vt:lpstr>QALYs: More for the prescriptive DA field to do?</vt:lpstr>
      <vt:lpstr>QALYs: More for the prescriptive DA field to do?  Important issues:</vt:lpstr>
      <vt:lpstr>Health as a multiattribute concept</vt:lpstr>
      <vt:lpstr>ISPOR Development Workshop 2007 on “Moving the QALY Forward: Building a Pragmatic Road”</vt:lpstr>
      <vt:lpstr>ISPOR Development Workshop 2007 on “Moving the QALY Forward: Building a Pragmatic Road”</vt:lpstr>
      <vt:lpstr>Summary</vt:lpstr>
      <vt:lpstr>Questions/ comments to follow …</vt:lpstr>
    </vt:vector>
  </TitlesOfParts>
  <Company>Northwestern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Decision Analysis: Foundations in Mathematics, Science, and Engineering</dc:title>
  <dc:creator>Gordon Hazen</dc:creator>
  <cp:lastModifiedBy>Gordon Hazen</cp:lastModifiedBy>
  <cp:revision>58</cp:revision>
  <dcterms:created xsi:type="dcterms:W3CDTF">2006-11-02T19:21:05Z</dcterms:created>
  <dcterms:modified xsi:type="dcterms:W3CDTF">2011-10-14T04:51:52Z</dcterms:modified>
</cp:coreProperties>
</file>